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3" r:id="rId6"/>
    <p:sldId id="266" r:id="rId7"/>
    <p:sldId id="264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566"/>
  </p:normalViewPr>
  <p:slideViewPr>
    <p:cSldViewPr snapToGrid="0">
      <p:cViewPr>
        <p:scale>
          <a:sx n="133" d="100"/>
          <a:sy n="133" d="100"/>
        </p:scale>
        <p:origin x="90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1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1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CFC1F-8D43-4E44-9B08-FF899E1D6F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000DC63-919B-4136-A934-8E1CB1F597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Barack Obama </a:t>
          </a:r>
          <a:r>
            <a:rPr lang="en-GB" i="1"/>
            <a:t>Pioneer of social-media-based campaigning (2008, 2012).</a:t>
          </a:r>
          <a:endParaRPr lang="en-US"/>
        </a:p>
      </dgm:t>
    </dgm:pt>
    <dgm:pt modelId="{9F97F496-8A20-4E53-8026-AFCAE1750F24}" type="parTrans" cxnId="{5C72F55C-084B-4052-A3FE-80A935B543D9}">
      <dgm:prSet/>
      <dgm:spPr/>
      <dgm:t>
        <a:bodyPr/>
        <a:lstStyle/>
        <a:p>
          <a:endParaRPr lang="en-US"/>
        </a:p>
      </dgm:t>
    </dgm:pt>
    <dgm:pt modelId="{DC8B6525-E8B2-4A60-B02A-5A5EC104453B}" type="sibTrans" cxnId="{5C72F55C-084B-4052-A3FE-80A935B543D9}">
      <dgm:prSet/>
      <dgm:spPr/>
      <dgm:t>
        <a:bodyPr/>
        <a:lstStyle/>
        <a:p>
          <a:endParaRPr lang="en-US"/>
        </a:p>
      </dgm:t>
    </dgm:pt>
    <dgm:pt modelId="{8821CFC9-8978-4C96-A733-6BA974129A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Donald Trump </a:t>
          </a:r>
          <a:r>
            <a:rPr lang="en-GB" i="1" dirty="0"/>
            <a:t>Turned Twitter into his primary medium of political communication.</a:t>
          </a:r>
          <a:endParaRPr lang="en-US" dirty="0"/>
        </a:p>
      </dgm:t>
    </dgm:pt>
    <dgm:pt modelId="{46B65C8C-DD5A-4186-AAC2-5DDE7326F21F}" type="parTrans" cxnId="{69738A39-9A6B-40CE-8779-AC21038A012F}">
      <dgm:prSet/>
      <dgm:spPr/>
      <dgm:t>
        <a:bodyPr/>
        <a:lstStyle/>
        <a:p>
          <a:endParaRPr lang="en-US"/>
        </a:p>
      </dgm:t>
    </dgm:pt>
    <dgm:pt modelId="{C5B7C2E9-0DAD-4591-A4EC-17996FC21445}" type="sibTrans" cxnId="{69738A39-9A6B-40CE-8779-AC21038A012F}">
      <dgm:prSet/>
      <dgm:spPr/>
      <dgm:t>
        <a:bodyPr/>
        <a:lstStyle/>
        <a:p>
          <a:endParaRPr lang="en-US"/>
        </a:p>
      </dgm:t>
    </dgm:pt>
    <dgm:pt modelId="{E1355D02-8BE3-4D8B-8CED-D3374BC6BF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Joe Biden </a:t>
          </a:r>
          <a:r>
            <a:rPr lang="en-GB" i="1"/>
            <a:t>Inherits the platform during multiple crises: COVID-19, democratic backsliding concerns, economic recovery.</a:t>
          </a:r>
          <a:endParaRPr lang="en-US"/>
        </a:p>
      </dgm:t>
    </dgm:pt>
    <dgm:pt modelId="{663B8187-C7CE-4264-909F-2BFAF015E084}" type="parTrans" cxnId="{14C9314C-4674-496E-9500-5BE2CD798A5B}">
      <dgm:prSet/>
      <dgm:spPr/>
      <dgm:t>
        <a:bodyPr/>
        <a:lstStyle/>
        <a:p>
          <a:endParaRPr lang="en-US"/>
        </a:p>
      </dgm:t>
    </dgm:pt>
    <dgm:pt modelId="{DAE9534C-FDB5-4A1A-A948-EDEC1AE95A30}" type="sibTrans" cxnId="{14C9314C-4674-496E-9500-5BE2CD798A5B}">
      <dgm:prSet/>
      <dgm:spPr/>
      <dgm:t>
        <a:bodyPr/>
        <a:lstStyle/>
        <a:p>
          <a:endParaRPr lang="en-US"/>
        </a:p>
      </dgm:t>
    </dgm:pt>
    <dgm:pt modelId="{D0B1CB7F-F4D3-4E0F-8914-C362CD0E2543}" type="pres">
      <dgm:prSet presAssocID="{B7ECFC1F-8D43-4E44-9B08-FF899E1D6FFE}" presName="root" presStyleCnt="0">
        <dgm:presLayoutVars>
          <dgm:dir/>
          <dgm:resizeHandles val="exact"/>
        </dgm:presLayoutVars>
      </dgm:prSet>
      <dgm:spPr/>
    </dgm:pt>
    <dgm:pt modelId="{5961DD4F-6814-4EF2-9C47-03D5F52D51E1}" type="pres">
      <dgm:prSet presAssocID="{9000DC63-919B-4136-A934-8E1CB1F597E3}" presName="compNode" presStyleCnt="0"/>
      <dgm:spPr/>
    </dgm:pt>
    <dgm:pt modelId="{942CE611-BF0B-4A35-95D8-30A364CAA530}" type="pres">
      <dgm:prSet presAssocID="{9000DC63-919B-4136-A934-8E1CB1F597E3}" presName="iconBgRect" presStyleLbl="bgShp" presStyleIdx="0" presStyleCnt="3"/>
      <dgm:spPr/>
    </dgm:pt>
    <dgm:pt modelId="{B309D399-8012-4EA7-BB3F-21A3520F156F}" type="pres">
      <dgm:prSet presAssocID="{9000DC63-919B-4136-A934-8E1CB1F597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A70B0F4D-777C-47DC-853D-F6715D48EC8F}" type="pres">
      <dgm:prSet presAssocID="{9000DC63-919B-4136-A934-8E1CB1F597E3}" presName="spaceRect" presStyleCnt="0"/>
      <dgm:spPr/>
    </dgm:pt>
    <dgm:pt modelId="{AB515A18-2BDC-49F3-AF46-D9D057FC9D4E}" type="pres">
      <dgm:prSet presAssocID="{9000DC63-919B-4136-A934-8E1CB1F597E3}" presName="textRect" presStyleLbl="revTx" presStyleIdx="0" presStyleCnt="3">
        <dgm:presLayoutVars>
          <dgm:chMax val="1"/>
          <dgm:chPref val="1"/>
        </dgm:presLayoutVars>
      </dgm:prSet>
      <dgm:spPr/>
    </dgm:pt>
    <dgm:pt modelId="{DCB4CA6B-57DE-49F8-B0FF-6EF9C83E3893}" type="pres">
      <dgm:prSet presAssocID="{DC8B6525-E8B2-4A60-B02A-5A5EC104453B}" presName="sibTrans" presStyleCnt="0"/>
      <dgm:spPr/>
    </dgm:pt>
    <dgm:pt modelId="{0AF13C10-B3A3-450F-9D67-DC8C41225E5A}" type="pres">
      <dgm:prSet presAssocID="{8821CFC9-8978-4C96-A733-6BA974129A38}" presName="compNode" presStyleCnt="0"/>
      <dgm:spPr/>
    </dgm:pt>
    <dgm:pt modelId="{B783304A-BE40-42F2-8F5E-B68B4FE84BC1}" type="pres">
      <dgm:prSet presAssocID="{8821CFC9-8978-4C96-A733-6BA974129A38}" presName="iconBgRect" presStyleLbl="bgShp" presStyleIdx="1" presStyleCnt="3"/>
      <dgm:spPr/>
    </dgm:pt>
    <dgm:pt modelId="{7B6747E5-8F0B-4ACF-87F6-62176E3940A3}" type="pres">
      <dgm:prSet presAssocID="{8821CFC9-8978-4C96-A733-6BA974129A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FD770F67-0242-40A4-B2B3-382F192301E3}" type="pres">
      <dgm:prSet presAssocID="{8821CFC9-8978-4C96-A733-6BA974129A38}" presName="spaceRect" presStyleCnt="0"/>
      <dgm:spPr/>
    </dgm:pt>
    <dgm:pt modelId="{6C194C7B-9759-40AE-A928-0A5E11F50615}" type="pres">
      <dgm:prSet presAssocID="{8821CFC9-8978-4C96-A733-6BA974129A38}" presName="textRect" presStyleLbl="revTx" presStyleIdx="1" presStyleCnt="3">
        <dgm:presLayoutVars>
          <dgm:chMax val="1"/>
          <dgm:chPref val="1"/>
        </dgm:presLayoutVars>
      </dgm:prSet>
      <dgm:spPr/>
    </dgm:pt>
    <dgm:pt modelId="{E485B974-1394-4A1B-BE36-18A8C25C7640}" type="pres">
      <dgm:prSet presAssocID="{C5B7C2E9-0DAD-4591-A4EC-17996FC21445}" presName="sibTrans" presStyleCnt="0"/>
      <dgm:spPr/>
    </dgm:pt>
    <dgm:pt modelId="{762870D0-5BD2-46D3-8630-90C858975BD9}" type="pres">
      <dgm:prSet presAssocID="{E1355D02-8BE3-4D8B-8CED-D3374BC6BF72}" presName="compNode" presStyleCnt="0"/>
      <dgm:spPr/>
    </dgm:pt>
    <dgm:pt modelId="{2E5F4A95-2FD4-42D3-9825-8279C49D4C6F}" type="pres">
      <dgm:prSet presAssocID="{E1355D02-8BE3-4D8B-8CED-D3374BC6BF72}" presName="iconBgRect" presStyleLbl="bgShp" presStyleIdx="2" presStyleCnt="3"/>
      <dgm:spPr/>
    </dgm:pt>
    <dgm:pt modelId="{20B231D1-DF0F-4E2A-B90C-970E3F9D9755}" type="pres">
      <dgm:prSet presAssocID="{E1355D02-8BE3-4D8B-8CED-D3374BC6BF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ACEE7140-CDC3-46A5-AA68-E725B5674FC9}" type="pres">
      <dgm:prSet presAssocID="{E1355D02-8BE3-4D8B-8CED-D3374BC6BF72}" presName="spaceRect" presStyleCnt="0"/>
      <dgm:spPr/>
    </dgm:pt>
    <dgm:pt modelId="{122D9198-4ACF-413A-86C5-B9805E5492E7}" type="pres">
      <dgm:prSet presAssocID="{E1355D02-8BE3-4D8B-8CED-D3374BC6BF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FF2210-6E56-7B45-8695-14D0B0BA4FB8}" type="presOf" srcId="{E1355D02-8BE3-4D8B-8CED-D3374BC6BF72}" destId="{122D9198-4ACF-413A-86C5-B9805E5492E7}" srcOrd="0" destOrd="0" presId="urn:microsoft.com/office/officeart/2018/5/layout/IconCircleLabelList"/>
    <dgm:cxn modelId="{69738A39-9A6B-40CE-8779-AC21038A012F}" srcId="{B7ECFC1F-8D43-4E44-9B08-FF899E1D6FFE}" destId="{8821CFC9-8978-4C96-A733-6BA974129A38}" srcOrd="1" destOrd="0" parTransId="{46B65C8C-DD5A-4186-AAC2-5DDE7326F21F}" sibTransId="{C5B7C2E9-0DAD-4591-A4EC-17996FC21445}"/>
    <dgm:cxn modelId="{14C9314C-4674-496E-9500-5BE2CD798A5B}" srcId="{B7ECFC1F-8D43-4E44-9B08-FF899E1D6FFE}" destId="{E1355D02-8BE3-4D8B-8CED-D3374BC6BF72}" srcOrd="2" destOrd="0" parTransId="{663B8187-C7CE-4264-909F-2BFAF015E084}" sibTransId="{DAE9534C-FDB5-4A1A-A948-EDEC1AE95A30}"/>
    <dgm:cxn modelId="{5C72F55C-084B-4052-A3FE-80A935B543D9}" srcId="{B7ECFC1F-8D43-4E44-9B08-FF899E1D6FFE}" destId="{9000DC63-919B-4136-A934-8E1CB1F597E3}" srcOrd="0" destOrd="0" parTransId="{9F97F496-8A20-4E53-8026-AFCAE1750F24}" sibTransId="{DC8B6525-E8B2-4A60-B02A-5A5EC104453B}"/>
    <dgm:cxn modelId="{5E91D06E-F563-A944-867C-664BC3151F56}" type="presOf" srcId="{8821CFC9-8978-4C96-A733-6BA974129A38}" destId="{6C194C7B-9759-40AE-A928-0A5E11F50615}" srcOrd="0" destOrd="0" presId="urn:microsoft.com/office/officeart/2018/5/layout/IconCircleLabelList"/>
    <dgm:cxn modelId="{36D7DCF3-448D-E84E-91B9-A179FD006BE2}" type="presOf" srcId="{B7ECFC1F-8D43-4E44-9B08-FF899E1D6FFE}" destId="{D0B1CB7F-F4D3-4E0F-8914-C362CD0E2543}" srcOrd="0" destOrd="0" presId="urn:microsoft.com/office/officeart/2018/5/layout/IconCircleLabelList"/>
    <dgm:cxn modelId="{E97CD3F4-743F-F745-AEE4-AEF39FE689EA}" type="presOf" srcId="{9000DC63-919B-4136-A934-8E1CB1F597E3}" destId="{AB515A18-2BDC-49F3-AF46-D9D057FC9D4E}" srcOrd="0" destOrd="0" presId="urn:microsoft.com/office/officeart/2018/5/layout/IconCircleLabelList"/>
    <dgm:cxn modelId="{2FC89494-590F-D340-A3E3-7D77B19F8B32}" type="presParOf" srcId="{D0B1CB7F-F4D3-4E0F-8914-C362CD0E2543}" destId="{5961DD4F-6814-4EF2-9C47-03D5F52D51E1}" srcOrd="0" destOrd="0" presId="urn:microsoft.com/office/officeart/2018/5/layout/IconCircleLabelList"/>
    <dgm:cxn modelId="{052406D4-F410-CB48-A371-0D654FF207EE}" type="presParOf" srcId="{5961DD4F-6814-4EF2-9C47-03D5F52D51E1}" destId="{942CE611-BF0B-4A35-95D8-30A364CAA530}" srcOrd="0" destOrd="0" presId="urn:microsoft.com/office/officeart/2018/5/layout/IconCircleLabelList"/>
    <dgm:cxn modelId="{E8903C35-352F-3E49-A4FB-01BACEBA3F50}" type="presParOf" srcId="{5961DD4F-6814-4EF2-9C47-03D5F52D51E1}" destId="{B309D399-8012-4EA7-BB3F-21A3520F156F}" srcOrd="1" destOrd="0" presId="urn:microsoft.com/office/officeart/2018/5/layout/IconCircleLabelList"/>
    <dgm:cxn modelId="{AC1E63B1-E6EB-B947-88D8-9377A2BF92DF}" type="presParOf" srcId="{5961DD4F-6814-4EF2-9C47-03D5F52D51E1}" destId="{A70B0F4D-777C-47DC-853D-F6715D48EC8F}" srcOrd="2" destOrd="0" presId="urn:microsoft.com/office/officeart/2018/5/layout/IconCircleLabelList"/>
    <dgm:cxn modelId="{FFECE8DE-1997-CA4F-81D4-8A42F02EC8B9}" type="presParOf" srcId="{5961DD4F-6814-4EF2-9C47-03D5F52D51E1}" destId="{AB515A18-2BDC-49F3-AF46-D9D057FC9D4E}" srcOrd="3" destOrd="0" presId="urn:microsoft.com/office/officeart/2018/5/layout/IconCircleLabelList"/>
    <dgm:cxn modelId="{083594AC-7E3D-574D-9BF4-276A3DCEA9FB}" type="presParOf" srcId="{D0B1CB7F-F4D3-4E0F-8914-C362CD0E2543}" destId="{DCB4CA6B-57DE-49F8-B0FF-6EF9C83E3893}" srcOrd="1" destOrd="0" presId="urn:microsoft.com/office/officeart/2018/5/layout/IconCircleLabelList"/>
    <dgm:cxn modelId="{CD46637C-AFA0-1740-A449-7439A876FD36}" type="presParOf" srcId="{D0B1CB7F-F4D3-4E0F-8914-C362CD0E2543}" destId="{0AF13C10-B3A3-450F-9D67-DC8C41225E5A}" srcOrd="2" destOrd="0" presId="urn:microsoft.com/office/officeart/2018/5/layout/IconCircleLabelList"/>
    <dgm:cxn modelId="{BB705714-A870-FD4B-B359-B8341B7E1FD2}" type="presParOf" srcId="{0AF13C10-B3A3-450F-9D67-DC8C41225E5A}" destId="{B783304A-BE40-42F2-8F5E-B68B4FE84BC1}" srcOrd="0" destOrd="0" presId="urn:microsoft.com/office/officeart/2018/5/layout/IconCircleLabelList"/>
    <dgm:cxn modelId="{ED7F7F53-6BBE-C042-BDB1-C085ADF85114}" type="presParOf" srcId="{0AF13C10-B3A3-450F-9D67-DC8C41225E5A}" destId="{7B6747E5-8F0B-4ACF-87F6-62176E3940A3}" srcOrd="1" destOrd="0" presId="urn:microsoft.com/office/officeart/2018/5/layout/IconCircleLabelList"/>
    <dgm:cxn modelId="{9745D774-0BCA-004E-B7B6-95A54D5AA9B1}" type="presParOf" srcId="{0AF13C10-B3A3-450F-9D67-DC8C41225E5A}" destId="{FD770F67-0242-40A4-B2B3-382F192301E3}" srcOrd="2" destOrd="0" presId="urn:microsoft.com/office/officeart/2018/5/layout/IconCircleLabelList"/>
    <dgm:cxn modelId="{0249983F-ED1F-584F-B3CF-BCCBF8A83F55}" type="presParOf" srcId="{0AF13C10-B3A3-450F-9D67-DC8C41225E5A}" destId="{6C194C7B-9759-40AE-A928-0A5E11F50615}" srcOrd="3" destOrd="0" presId="urn:microsoft.com/office/officeart/2018/5/layout/IconCircleLabelList"/>
    <dgm:cxn modelId="{C9A1263E-656B-084B-9D07-A379B31DAE8B}" type="presParOf" srcId="{D0B1CB7F-F4D3-4E0F-8914-C362CD0E2543}" destId="{E485B974-1394-4A1B-BE36-18A8C25C7640}" srcOrd="3" destOrd="0" presId="urn:microsoft.com/office/officeart/2018/5/layout/IconCircleLabelList"/>
    <dgm:cxn modelId="{7DA47A2B-FF14-394D-8775-395B33A4FB5D}" type="presParOf" srcId="{D0B1CB7F-F4D3-4E0F-8914-C362CD0E2543}" destId="{762870D0-5BD2-46D3-8630-90C858975BD9}" srcOrd="4" destOrd="0" presId="urn:microsoft.com/office/officeart/2018/5/layout/IconCircleLabelList"/>
    <dgm:cxn modelId="{17B1F5CD-0BCC-BB43-8486-8F4D35D0E146}" type="presParOf" srcId="{762870D0-5BD2-46D3-8630-90C858975BD9}" destId="{2E5F4A95-2FD4-42D3-9825-8279C49D4C6F}" srcOrd="0" destOrd="0" presId="urn:microsoft.com/office/officeart/2018/5/layout/IconCircleLabelList"/>
    <dgm:cxn modelId="{75FADB01-2A73-3641-A0EC-AE72F66A6C53}" type="presParOf" srcId="{762870D0-5BD2-46D3-8630-90C858975BD9}" destId="{20B231D1-DF0F-4E2A-B90C-970E3F9D9755}" srcOrd="1" destOrd="0" presId="urn:microsoft.com/office/officeart/2018/5/layout/IconCircleLabelList"/>
    <dgm:cxn modelId="{41B546CC-1E4C-E441-82A1-E7D83F3E4373}" type="presParOf" srcId="{762870D0-5BD2-46D3-8630-90C858975BD9}" destId="{ACEE7140-CDC3-46A5-AA68-E725B5674FC9}" srcOrd="2" destOrd="0" presId="urn:microsoft.com/office/officeart/2018/5/layout/IconCircleLabelList"/>
    <dgm:cxn modelId="{15B85EEC-03E9-8846-A382-B7B07D3D913A}" type="presParOf" srcId="{762870D0-5BD2-46D3-8630-90C858975BD9}" destId="{122D9198-4ACF-413A-86C5-B9805E5492E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5018B-6A98-4136-AB9C-0C1FED909DC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5E0129-DD88-4238-B7DD-BC6CD20778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Are campaign periods more negative and mobilising than presidencies?</a:t>
          </a:r>
          <a:endParaRPr lang="en-US"/>
        </a:p>
      </dgm:t>
    </dgm:pt>
    <dgm:pt modelId="{0B806616-962D-4C86-84D9-E6A47EAE6F6E}" type="parTrans" cxnId="{81B40888-4093-4327-A9A3-A8140500BB62}">
      <dgm:prSet/>
      <dgm:spPr/>
      <dgm:t>
        <a:bodyPr/>
        <a:lstStyle/>
        <a:p>
          <a:endParaRPr lang="en-US"/>
        </a:p>
      </dgm:t>
    </dgm:pt>
    <dgm:pt modelId="{CC7EF8DD-7551-4531-BFC8-5F8574A7DE21}" type="sibTrans" cxnId="{81B40888-4093-4327-A9A3-A8140500BB62}">
      <dgm:prSet/>
      <dgm:spPr/>
      <dgm:t>
        <a:bodyPr/>
        <a:lstStyle/>
        <a:p>
          <a:endParaRPr lang="en-US"/>
        </a:p>
      </dgm:t>
    </dgm:pt>
    <dgm:pt modelId="{B6E2F501-A76B-46D8-A0DC-0D1FC056FC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Which emotions dominate each president’s communication style?</a:t>
          </a:r>
          <a:endParaRPr lang="en-US"/>
        </a:p>
      </dgm:t>
    </dgm:pt>
    <dgm:pt modelId="{F84D98E2-46F8-422B-B6A3-33F05A14EBF4}" type="parTrans" cxnId="{12D0D076-B250-4AFD-A4D7-A653255DD7DE}">
      <dgm:prSet/>
      <dgm:spPr/>
      <dgm:t>
        <a:bodyPr/>
        <a:lstStyle/>
        <a:p>
          <a:endParaRPr lang="en-US"/>
        </a:p>
      </dgm:t>
    </dgm:pt>
    <dgm:pt modelId="{10BE5E78-8ACB-460E-817B-DD3DA9A1591C}" type="sibTrans" cxnId="{12D0D076-B250-4AFD-A4D7-A653255DD7DE}">
      <dgm:prSet/>
      <dgm:spPr/>
      <dgm:t>
        <a:bodyPr/>
        <a:lstStyle/>
        <a:p>
          <a:endParaRPr lang="en-US"/>
        </a:p>
      </dgm:t>
    </dgm:pt>
    <dgm:pt modelId="{C33A9082-C3A4-4BB3-983D-EE78335FB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How are emotions targeted toward self, opponents, policy issues, or other actors?</a:t>
          </a:r>
          <a:endParaRPr lang="en-US"/>
        </a:p>
      </dgm:t>
    </dgm:pt>
    <dgm:pt modelId="{1E260979-8462-475E-9BBF-03DFE6C678C8}" type="parTrans" cxnId="{355A5AED-86CF-43E4-A184-24E116EAEBC9}">
      <dgm:prSet/>
      <dgm:spPr/>
      <dgm:t>
        <a:bodyPr/>
        <a:lstStyle/>
        <a:p>
          <a:endParaRPr lang="en-US"/>
        </a:p>
      </dgm:t>
    </dgm:pt>
    <dgm:pt modelId="{57462573-3E0C-4C60-B6F3-C6EA174A9BF2}" type="sibTrans" cxnId="{355A5AED-86CF-43E4-A184-24E116EAEBC9}">
      <dgm:prSet/>
      <dgm:spPr/>
      <dgm:t>
        <a:bodyPr/>
        <a:lstStyle/>
        <a:p>
          <a:endParaRPr lang="en-US"/>
        </a:p>
      </dgm:t>
    </dgm:pt>
    <dgm:pt modelId="{99F29249-70F6-49E3-8370-AED8294F21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How do emotions vary across policy topics (economy, immigration, healthcare, security, environment, . . . )?</a:t>
          </a:r>
          <a:endParaRPr lang="en-US" dirty="0"/>
        </a:p>
      </dgm:t>
    </dgm:pt>
    <dgm:pt modelId="{A2CE68B5-D85B-44B5-8303-532C68914CD5}" type="parTrans" cxnId="{B7AC9088-620B-4C34-AB83-C843E5D4FA6C}">
      <dgm:prSet/>
      <dgm:spPr/>
      <dgm:t>
        <a:bodyPr/>
        <a:lstStyle/>
        <a:p>
          <a:endParaRPr lang="en-US"/>
        </a:p>
      </dgm:t>
    </dgm:pt>
    <dgm:pt modelId="{1720222C-486D-4EE5-B0FA-F29A3780B791}" type="sibTrans" cxnId="{B7AC9088-620B-4C34-AB83-C843E5D4FA6C}">
      <dgm:prSet/>
      <dgm:spPr/>
      <dgm:t>
        <a:bodyPr/>
        <a:lstStyle/>
        <a:p>
          <a:endParaRPr lang="en-US"/>
        </a:p>
      </dgm:t>
    </dgm:pt>
    <dgm:pt modelId="{9517F4E4-C87D-48B6-9C13-9195C7245016}" type="pres">
      <dgm:prSet presAssocID="{5155018B-6A98-4136-AB9C-0C1FED909DC9}" presName="root" presStyleCnt="0">
        <dgm:presLayoutVars>
          <dgm:dir/>
          <dgm:resizeHandles val="exact"/>
        </dgm:presLayoutVars>
      </dgm:prSet>
      <dgm:spPr/>
    </dgm:pt>
    <dgm:pt modelId="{068DB184-ED8C-483F-8839-E9F9CC8EFE4C}" type="pres">
      <dgm:prSet presAssocID="{155E0129-DD88-4238-B7DD-BC6CD2077871}" presName="compNode" presStyleCnt="0"/>
      <dgm:spPr/>
    </dgm:pt>
    <dgm:pt modelId="{415ABA0D-51A5-4B7E-B868-C809930FF3B8}" type="pres">
      <dgm:prSet presAssocID="{155E0129-DD88-4238-B7DD-BC6CD2077871}" presName="bgRect" presStyleLbl="bgShp" presStyleIdx="0" presStyleCnt="4"/>
      <dgm:spPr/>
    </dgm:pt>
    <dgm:pt modelId="{5FC9BE9E-2FDF-4B5C-A74E-9DCBDAD942E8}" type="pres">
      <dgm:prSet presAssocID="{155E0129-DD88-4238-B7DD-BC6CD207787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BE2B9F02-A288-4E69-AC71-B04173287C96}" type="pres">
      <dgm:prSet presAssocID="{155E0129-DD88-4238-B7DD-BC6CD2077871}" presName="spaceRect" presStyleCnt="0"/>
      <dgm:spPr/>
    </dgm:pt>
    <dgm:pt modelId="{6625A75A-89CD-4659-A260-57DF576D352F}" type="pres">
      <dgm:prSet presAssocID="{155E0129-DD88-4238-B7DD-BC6CD2077871}" presName="parTx" presStyleLbl="revTx" presStyleIdx="0" presStyleCnt="4">
        <dgm:presLayoutVars>
          <dgm:chMax val="0"/>
          <dgm:chPref val="0"/>
        </dgm:presLayoutVars>
      </dgm:prSet>
      <dgm:spPr/>
    </dgm:pt>
    <dgm:pt modelId="{49028254-5BFC-4673-ADFE-A53808D9ECB9}" type="pres">
      <dgm:prSet presAssocID="{CC7EF8DD-7551-4531-BFC8-5F8574A7DE21}" presName="sibTrans" presStyleCnt="0"/>
      <dgm:spPr/>
    </dgm:pt>
    <dgm:pt modelId="{5A8BAC10-5BEE-47D5-B101-316640DE51E2}" type="pres">
      <dgm:prSet presAssocID="{B6E2F501-A76B-46D8-A0DC-0D1FC056FC99}" presName="compNode" presStyleCnt="0"/>
      <dgm:spPr/>
    </dgm:pt>
    <dgm:pt modelId="{85FA9A82-977B-4614-AEA7-47CB4E750710}" type="pres">
      <dgm:prSet presAssocID="{B6E2F501-A76B-46D8-A0DC-0D1FC056FC99}" presName="bgRect" presStyleLbl="bgShp" presStyleIdx="1" presStyleCnt="4"/>
      <dgm:spPr/>
    </dgm:pt>
    <dgm:pt modelId="{0F2E1700-EBEE-4A45-A22E-3CF4166AD7A7}" type="pres">
      <dgm:prSet presAssocID="{B6E2F501-A76B-46D8-A0DC-0D1FC056FC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932A19DF-2E0B-4780-90BE-33470F5BC880}" type="pres">
      <dgm:prSet presAssocID="{B6E2F501-A76B-46D8-A0DC-0D1FC056FC99}" presName="spaceRect" presStyleCnt="0"/>
      <dgm:spPr/>
    </dgm:pt>
    <dgm:pt modelId="{4855FDA6-0BC9-45AE-A626-C3B7C5EF5415}" type="pres">
      <dgm:prSet presAssocID="{B6E2F501-A76B-46D8-A0DC-0D1FC056FC99}" presName="parTx" presStyleLbl="revTx" presStyleIdx="1" presStyleCnt="4">
        <dgm:presLayoutVars>
          <dgm:chMax val="0"/>
          <dgm:chPref val="0"/>
        </dgm:presLayoutVars>
      </dgm:prSet>
      <dgm:spPr/>
    </dgm:pt>
    <dgm:pt modelId="{F5652458-B38D-4CB3-A4B0-BEC2A1FC6173}" type="pres">
      <dgm:prSet presAssocID="{10BE5E78-8ACB-460E-817B-DD3DA9A1591C}" presName="sibTrans" presStyleCnt="0"/>
      <dgm:spPr/>
    </dgm:pt>
    <dgm:pt modelId="{B1E91FE5-DB31-41E4-BB8B-1B8573098FA3}" type="pres">
      <dgm:prSet presAssocID="{C33A9082-C3A4-4BB3-983D-EE78335FB472}" presName="compNode" presStyleCnt="0"/>
      <dgm:spPr/>
    </dgm:pt>
    <dgm:pt modelId="{67B530E1-6B4F-4DA1-91FC-EF4219A63D3B}" type="pres">
      <dgm:prSet presAssocID="{C33A9082-C3A4-4BB3-983D-EE78335FB472}" presName="bgRect" presStyleLbl="bgShp" presStyleIdx="2" presStyleCnt="4"/>
      <dgm:spPr/>
    </dgm:pt>
    <dgm:pt modelId="{288DF64F-CCD7-428A-9053-BAD5AA8CF810}" type="pres">
      <dgm:prSet presAssocID="{C33A9082-C3A4-4BB3-983D-EE78335FB4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1676897-6C8A-4F2B-BA6C-614D13C8F9CA}" type="pres">
      <dgm:prSet presAssocID="{C33A9082-C3A4-4BB3-983D-EE78335FB472}" presName="spaceRect" presStyleCnt="0"/>
      <dgm:spPr/>
    </dgm:pt>
    <dgm:pt modelId="{43C53767-0146-4D15-A3F1-B05F9FA6E4A1}" type="pres">
      <dgm:prSet presAssocID="{C33A9082-C3A4-4BB3-983D-EE78335FB472}" presName="parTx" presStyleLbl="revTx" presStyleIdx="2" presStyleCnt="4">
        <dgm:presLayoutVars>
          <dgm:chMax val="0"/>
          <dgm:chPref val="0"/>
        </dgm:presLayoutVars>
      </dgm:prSet>
      <dgm:spPr/>
    </dgm:pt>
    <dgm:pt modelId="{19982D5C-4589-4130-A344-4380BA133085}" type="pres">
      <dgm:prSet presAssocID="{57462573-3E0C-4C60-B6F3-C6EA174A9BF2}" presName="sibTrans" presStyleCnt="0"/>
      <dgm:spPr/>
    </dgm:pt>
    <dgm:pt modelId="{FD48798B-4B87-44E6-9F0D-5EB169B7F5AD}" type="pres">
      <dgm:prSet presAssocID="{99F29249-70F6-49E3-8370-AED8294F2159}" presName="compNode" presStyleCnt="0"/>
      <dgm:spPr/>
    </dgm:pt>
    <dgm:pt modelId="{0B31155E-F1E3-46AC-8D81-0397FD12ACD6}" type="pres">
      <dgm:prSet presAssocID="{99F29249-70F6-49E3-8370-AED8294F2159}" presName="bgRect" presStyleLbl="bgShp" presStyleIdx="3" presStyleCnt="4" custScaleY="152391"/>
      <dgm:spPr/>
    </dgm:pt>
    <dgm:pt modelId="{512FC2B7-D982-47F2-92B5-41B6F8882D88}" type="pres">
      <dgm:prSet presAssocID="{99F29249-70F6-49E3-8370-AED8294F21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90643AD-D893-4025-AF90-5399A26DEEF2}" type="pres">
      <dgm:prSet presAssocID="{99F29249-70F6-49E3-8370-AED8294F2159}" presName="spaceRect" presStyleCnt="0"/>
      <dgm:spPr/>
    </dgm:pt>
    <dgm:pt modelId="{71A92BD8-8080-4B1F-9CBA-B67916AFAD9F}" type="pres">
      <dgm:prSet presAssocID="{99F29249-70F6-49E3-8370-AED8294F215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0073505-976E-4B3F-9B62-1757FB3AC4F9}" type="presOf" srcId="{B6E2F501-A76B-46D8-A0DC-0D1FC056FC99}" destId="{4855FDA6-0BC9-45AE-A626-C3B7C5EF5415}" srcOrd="0" destOrd="0" presId="urn:microsoft.com/office/officeart/2018/2/layout/IconVerticalSolidList"/>
    <dgm:cxn modelId="{6A4AF44D-3980-4FF8-9012-3E328E7260FB}" type="presOf" srcId="{C33A9082-C3A4-4BB3-983D-EE78335FB472}" destId="{43C53767-0146-4D15-A3F1-B05F9FA6E4A1}" srcOrd="0" destOrd="0" presId="urn:microsoft.com/office/officeart/2018/2/layout/IconVerticalSolidList"/>
    <dgm:cxn modelId="{599A5D5C-4092-4A4F-A644-32D11A0773A5}" type="presOf" srcId="{99F29249-70F6-49E3-8370-AED8294F2159}" destId="{71A92BD8-8080-4B1F-9CBA-B67916AFAD9F}" srcOrd="0" destOrd="0" presId="urn:microsoft.com/office/officeart/2018/2/layout/IconVerticalSolidList"/>
    <dgm:cxn modelId="{12D0D076-B250-4AFD-A4D7-A653255DD7DE}" srcId="{5155018B-6A98-4136-AB9C-0C1FED909DC9}" destId="{B6E2F501-A76B-46D8-A0DC-0D1FC056FC99}" srcOrd="1" destOrd="0" parTransId="{F84D98E2-46F8-422B-B6A3-33F05A14EBF4}" sibTransId="{10BE5E78-8ACB-460E-817B-DD3DA9A1591C}"/>
    <dgm:cxn modelId="{81B40888-4093-4327-A9A3-A8140500BB62}" srcId="{5155018B-6A98-4136-AB9C-0C1FED909DC9}" destId="{155E0129-DD88-4238-B7DD-BC6CD2077871}" srcOrd="0" destOrd="0" parTransId="{0B806616-962D-4C86-84D9-E6A47EAE6F6E}" sibTransId="{CC7EF8DD-7551-4531-BFC8-5F8574A7DE21}"/>
    <dgm:cxn modelId="{B7AC9088-620B-4C34-AB83-C843E5D4FA6C}" srcId="{5155018B-6A98-4136-AB9C-0C1FED909DC9}" destId="{99F29249-70F6-49E3-8370-AED8294F2159}" srcOrd="3" destOrd="0" parTransId="{A2CE68B5-D85B-44B5-8303-532C68914CD5}" sibTransId="{1720222C-486D-4EE5-B0FA-F29A3780B791}"/>
    <dgm:cxn modelId="{6EF6298E-9AA3-4A5F-8C50-CD7800975ADE}" type="presOf" srcId="{5155018B-6A98-4136-AB9C-0C1FED909DC9}" destId="{9517F4E4-C87D-48B6-9C13-9195C7245016}" srcOrd="0" destOrd="0" presId="urn:microsoft.com/office/officeart/2018/2/layout/IconVerticalSolidList"/>
    <dgm:cxn modelId="{5D7A27A5-AD20-44F5-B2FB-CF6E4ED72C76}" type="presOf" srcId="{155E0129-DD88-4238-B7DD-BC6CD2077871}" destId="{6625A75A-89CD-4659-A260-57DF576D352F}" srcOrd="0" destOrd="0" presId="urn:microsoft.com/office/officeart/2018/2/layout/IconVerticalSolidList"/>
    <dgm:cxn modelId="{355A5AED-86CF-43E4-A184-24E116EAEBC9}" srcId="{5155018B-6A98-4136-AB9C-0C1FED909DC9}" destId="{C33A9082-C3A4-4BB3-983D-EE78335FB472}" srcOrd="2" destOrd="0" parTransId="{1E260979-8462-475E-9BBF-03DFE6C678C8}" sibTransId="{57462573-3E0C-4C60-B6F3-C6EA174A9BF2}"/>
    <dgm:cxn modelId="{BC2957E7-75ED-4A01-BF19-056FF5CEB93C}" type="presParOf" srcId="{9517F4E4-C87D-48B6-9C13-9195C7245016}" destId="{068DB184-ED8C-483F-8839-E9F9CC8EFE4C}" srcOrd="0" destOrd="0" presId="urn:microsoft.com/office/officeart/2018/2/layout/IconVerticalSolidList"/>
    <dgm:cxn modelId="{E07C9568-53F4-46FE-956C-DE839E51DA45}" type="presParOf" srcId="{068DB184-ED8C-483F-8839-E9F9CC8EFE4C}" destId="{415ABA0D-51A5-4B7E-B868-C809930FF3B8}" srcOrd="0" destOrd="0" presId="urn:microsoft.com/office/officeart/2018/2/layout/IconVerticalSolidList"/>
    <dgm:cxn modelId="{CC0E48B3-2C71-4AC1-B776-0F11BA696210}" type="presParOf" srcId="{068DB184-ED8C-483F-8839-E9F9CC8EFE4C}" destId="{5FC9BE9E-2FDF-4B5C-A74E-9DCBDAD942E8}" srcOrd="1" destOrd="0" presId="urn:microsoft.com/office/officeart/2018/2/layout/IconVerticalSolidList"/>
    <dgm:cxn modelId="{8194F0F3-B566-41AA-987B-D46DF09465F4}" type="presParOf" srcId="{068DB184-ED8C-483F-8839-E9F9CC8EFE4C}" destId="{BE2B9F02-A288-4E69-AC71-B04173287C96}" srcOrd="2" destOrd="0" presId="urn:microsoft.com/office/officeart/2018/2/layout/IconVerticalSolidList"/>
    <dgm:cxn modelId="{1A2EB72F-C14D-4654-A3EC-4B8AC8C6F558}" type="presParOf" srcId="{068DB184-ED8C-483F-8839-E9F9CC8EFE4C}" destId="{6625A75A-89CD-4659-A260-57DF576D352F}" srcOrd="3" destOrd="0" presId="urn:microsoft.com/office/officeart/2018/2/layout/IconVerticalSolidList"/>
    <dgm:cxn modelId="{D2EFCF62-F4B3-4549-B4C4-00C5D2B0B4B0}" type="presParOf" srcId="{9517F4E4-C87D-48B6-9C13-9195C7245016}" destId="{49028254-5BFC-4673-ADFE-A53808D9ECB9}" srcOrd="1" destOrd="0" presId="urn:microsoft.com/office/officeart/2018/2/layout/IconVerticalSolidList"/>
    <dgm:cxn modelId="{A74A5D05-9D29-41AD-A924-38B10005B48A}" type="presParOf" srcId="{9517F4E4-C87D-48B6-9C13-9195C7245016}" destId="{5A8BAC10-5BEE-47D5-B101-316640DE51E2}" srcOrd="2" destOrd="0" presId="urn:microsoft.com/office/officeart/2018/2/layout/IconVerticalSolidList"/>
    <dgm:cxn modelId="{A8B2AA2F-6029-45F1-94AD-7ECA16D85995}" type="presParOf" srcId="{5A8BAC10-5BEE-47D5-B101-316640DE51E2}" destId="{85FA9A82-977B-4614-AEA7-47CB4E750710}" srcOrd="0" destOrd="0" presId="urn:microsoft.com/office/officeart/2018/2/layout/IconVerticalSolidList"/>
    <dgm:cxn modelId="{41499639-506B-44F3-A3CC-7F09A4552D6F}" type="presParOf" srcId="{5A8BAC10-5BEE-47D5-B101-316640DE51E2}" destId="{0F2E1700-EBEE-4A45-A22E-3CF4166AD7A7}" srcOrd="1" destOrd="0" presId="urn:microsoft.com/office/officeart/2018/2/layout/IconVerticalSolidList"/>
    <dgm:cxn modelId="{993AA53C-9465-4F26-A1D1-C140724C2703}" type="presParOf" srcId="{5A8BAC10-5BEE-47D5-B101-316640DE51E2}" destId="{932A19DF-2E0B-4780-90BE-33470F5BC880}" srcOrd="2" destOrd="0" presId="urn:microsoft.com/office/officeart/2018/2/layout/IconVerticalSolidList"/>
    <dgm:cxn modelId="{B6145BDD-F789-4108-9749-266CA5DB2DF5}" type="presParOf" srcId="{5A8BAC10-5BEE-47D5-B101-316640DE51E2}" destId="{4855FDA6-0BC9-45AE-A626-C3B7C5EF5415}" srcOrd="3" destOrd="0" presId="urn:microsoft.com/office/officeart/2018/2/layout/IconVerticalSolidList"/>
    <dgm:cxn modelId="{1C459646-C98C-4C06-A0FA-5295B6CF5C8C}" type="presParOf" srcId="{9517F4E4-C87D-48B6-9C13-9195C7245016}" destId="{F5652458-B38D-4CB3-A4B0-BEC2A1FC6173}" srcOrd="3" destOrd="0" presId="urn:microsoft.com/office/officeart/2018/2/layout/IconVerticalSolidList"/>
    <dgm:cxn modelId="{C14F1AF1-7097-44C3-95CA-7708EC62552B}" type="presParOf" srcId="{9517F4E4-C87D-48B6-9C13-9195C7245016}" destId="{B1E91FE5-DB31-41E4-BB8B-1B8573098FA3}" srcOrd="4" destOrd="0" presId="urn:microsoft.com/office/officeart/2018/2/layout/IconVerticalSolidList"/>
    <dgm:cxn modelId="{0DF0EA0E-874F-4716-BCAE-4A6571618A98}" type="presParOf" srcId="{B1E91FE5-DB31-41E4-BB8B-1B8573098FA3}" destId="{67B530E1-6B4F-4DA1-91FC-EF4219A63D3B}" srcOrd="0" destOrd="0" presId="urn:microsoft.com/office/officeart/2018/2/layout/IconVerticalSolidList"/>
    <dgm:cxn modelId="{28A6FE78-AD69-48FC-8EB2-7AC6E94D0E67}" type="presParOf" srcId="{B1E91FE5-DB31-41E4-BB8B-1B8573098FA3}" destId="{288DF64F-CCD7-428A-9053-BAD5AA8CF810}" srcOrd="1" destOrd="0" presId="urn:microsoft.com/office/officeart/2018/2/layout/IconVerticalSolidList"/>
    <dgm:cxn modelId="{ED5F9892-8D13-4896-959A-03DFA2EB3CFE}" type="presParOf" srcId="{B1E91FE5-DB31-41E4-BB8B-1B8573098FA3}" destId="{61676897-6C8A-4F2B-BA6C-614D13C8F9CA}" srcOrd="2" destOrd="0" presId="urn:microsoft.com/office/officeart/2018/2/layout/IconVerticalSolidList"/>
    <dgm:cxn modelId="{6EA764A2-E22B-40A0-AE2A-96E85E743E81}" type="presParOf" srcId="{B1E91FE5-DB31-41E4-BB8B-1B8573098FA3}" destId="{43C53767-0146-4D15-A3F1-B05F9FA6E4A1}" srcOrd="3" destOrd="0" presId="urn:microsoft.com/office/officeart/2018/2/layout/IconVerticalSolidList"/>
    <dgm:cxn modelId="{6C0C7B88-F88B-4227-9153-1CCA308C26FD}" type="presParOf" srcId="{9517F4E4-C87D-48B6-9C13-9195C7245016}" destId="{19982D5C-4589-4130-A344-4380BA133085}" srcOrd="5" destOrd="0" presId="urn:microsoft.com/office/officeart/2018/2/layout/IconVerticalSolidList"/>
    <dgm:cxn modelId="{6CE92F9D-1F97-413F-A762-5BEFAE23C1D1}" type="presParOf" srcId="{9517F4E4-C87D-48B6-9C13-9195C7245016}" destId="{FD48798B-4B87-44E6-9F0D-5EB169B7F5AD}" srcOrd="6" destOrd="0" presId="urn:microsoft.com/office/officeart/2018/2/layout/IconVerticalSolidList"/>
    <dgm:cxn modelId="{D2D0C094-E09D-4DB9-8DA9-AA03E9430312}" type="presParOf" srcId="{FD48798B-4B87-44E6-9F0D-5EB169B7F5AD}" destId="{0B31155E-F1E3-46AC-8D81-0397FD12ACD6}" srcOrd="0" destOrd="0" presId="urn:microsoft.com/office/officeart/2018/2/layout/IconVerticalSolidList"/>
    <dgm:cxn modelId="{F8FACACA-2F25-46BF-AD05-8AB74A6DF58B}" type="presParOf" srcId="{FD48798B-4B87-44E6-9F0D-5EB169B7F5AD}" destId="{512FC2B7-D982-47F2-92B5-41B6F8882D88}" srcOrd="1" destOrd="0" presId="urn:microsoft.com/office/officeart/2018/2/layout/IconVerticalSolidList"/>
    <dgm:cxn modelId="{58B050BF-B0E9-453B-B8F3-FDF1A274E4A3}" type="presParOf" srcId="{FD48798B-4B87-44E6-9F0D-5EB169B7F5AD}" destId="{090643AD-D893-4025-AF90-5399A26DEEF2}" srcOrd="2" destOrd="0" presId="urn:microsoft.com/office/officeart/2018/2/layout/IconVerticalSolidList"/>
    <dgm:cxn modelId="{BC11B11E-613D-46CD-8859-931B180EBD69}" type="presParOf" srcId="{FD48798B-4B87-44E6-9F0D-5EB169B7F5AD}" destId="{71A92BD8-8080-4B1F-9CBA-B67916AFAD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C763D4-40C6-4D73-9199-7745D158E67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18E595-7451-4E68-B746-729239AA5437}">
      <dgm:prSet/>
      <dgm:spPr/>
      <dgm:t>
        <a:bodyPr/>
        <a:lstStyle/>
        <a:p>
          <a:r>
            <a:rPr lang="en-GB" dirty="0"/>
            <a:t>Step 1: Data ingestion</a:t>
          </a:r>
          <a:br>
            <a:rPr lang="en-GB" dirty="0"/>
          </a:br>
          <a:r>
            <a:rPr lang="en-GB" dirty="0"/>
            <a:t>Import CSV files with tweets from Obama, Trump, Biden.</a:t>
          </a:r>
          <a:br>
            <a:rPr lang="en-GB" dirty="0"/>
          </a:br>
          <a:r>
            <a:rPr lang="en-GB" dirty="0"/>
            <a:t>Parse timestamps and tag tweets as campaign or presidency based on each actor’s electoral timeline.</a:t>
          </a:r>
          <a:endParaRPr lang="en-US" dirty="0"/>
        </a:p>
      </dgm:t>
    </dgm:pt>
    <dgm:pt modelId="{63AB6B5C-738B-4C83-9F5C-08B95BFB0ECB}" type="parTrans" cxnId="{C5DF11BB-84D9-48D2-ABD0-7C0CA6E28021}">
      <dgm:prSet/>
      <dgm:spPr/>
      <dgm:t>
        <a:bodyPr/>
        <a:lstStyle/>
        <a:p>
          <a:endParaRPr lang="en-US"/>
        </a:p>
      </dgm:t>
    </dgm:pt>
    <dgm:pt modelId="{F54567A0-1FCE-4014-860C-ED1B24AC3F76}" type="sibTrans" cxnId="{C5DF11BB-84D9-48D2-ABD0-7C0CA6E2802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C6BC242-B8E6-4FE4-A1E0-A1F93888584B}">
      <dgm:prSet/>
      <dgm:spPr/>
      <dgm:t>
        <a:bodyPr/>
        <a:lstStyle/>
        <a:p>
          <a:r>
            <a:rPr lang="en-GB" dirty="0"/>
            <a:t>Step 2: Pre-processing and balancing</a:t>
          </a:r>
          <a:br>
            <a:rPr lang="en-GB" dirty="0"/>
          </a:br>
          <a:r>
            <a:rPr lang="en-GB" dirty="0"/>
            <a:t>Lowercase text, remove URLs and user handles, strip non-ASCII noise.</a:t>
          </a:r>
          <a:br>
            <a:rPr lang="en-GB" dirty="0"/>
          </a:br>
          <a:r>
            <a:rPr lang="en-GB" dirty="0"/>
            <a:t>To keep computation tractable and avoid imbalance: </a:t>
          </a:r>
          <a:r>
            <a:rPr lang="en-GB" dirty="0" err="1"/>
            <a:t>downsample</a:t>
          </a:r>
          <a:r>
            <a:rPr lang="en-GB" dirty="0"/>
            <a:t> each actor–phase combination to at most 1,500 tweets.</a:t>
          </a:r>
          <a:endParaRPr lang="en-US" dirty="0"/>
        </a:p>
      </dgm:t>
    </dgm:pt>
    <dgm:pt modelId="{4AD4CA83-391F-44A3-8B8B-3C358FF8C508}" type="parTrans" cxnId="{C70F046C-7B4F-48CF-9221-73CE0ED99B60}">
      <dgm:prSet/>
      <dgm:spPr/>
      <dgm:t>
        <a:bodyPr/>
        <a:lstStyle/>
        <a:p>
          <a:endParaRPr lang="en-US"/>
        </a:p>
      </dgm:t>
    </dgm:pt>
    <dgm:pt modelId="{E912466C-CD41-43D0-8F7D-47BA8F547ABB}" type="sibTrans" cxnId="{C70F046C-7B4F-48CF-9221-73CE0ED99B6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5C915FF-34AD-415A-AA51-D9025DFCBBC1}">
      <dgm:prSet/>
      <dgm:spPr/>
      <dgm:t>
        <a:bodyPr/>
        <a:lstStyle/>
        <a:p>
          <a:r>
            <a:rPr lang="en-GB" dirty="0"/>
            <a:t>Step 3: Topic and target labelling</a:t>
          </a:r>
          <a:br>
            <a:rPr lang="en-GB" dirty="0"/>
          </a:br>
          <a:r>
            <a:rPr lang="en-GB" dirty="0"/>
            <a:t>Apply keyword-based rules to assign: one of eight topics (economy, immigration, healthcare, . . . ), one rhetorical target: self, opponent, issue, or other.</a:t>
          </a:r>
          <a:endParaRPr lang="en-US" dirty="0"/>
        </a:p>
      </dgm:t>
    </dgm:pt>
    <dgm:pt modelId="{CCAD94D4-7E87-41BC-9E8B-09FB91D87274}" type="parTrans" cxnId="{10CDFF36-2900-4A4D-B1B2-D27077926C8E}">
      <dgm:prSet/>
      <dgm:spPr/>
      <dgm:t>
        <a:bodyPr/>
        <a:lstStyle/>
        <a:p>
          <a:endParaRPr lang="en-US"/>
        </a:p>
      </dgm:t>
    </dgm:pt>
    <dgm:pt modelId="{979610CD-2012-45DE-B038-05A20C5796CC}" type="sibTrans" cxnId="{10CDFF36-2900-4A4D-B1B2-D27077926C8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A501884-81D5-4587-A33C-C0F71F7F6EAA}">
      <dgm:prSet/>
      <dgm:spPr/>
      <dgm:t>
        <a:bodyPr/>
        <a:lstStyle/>
        <a:p>
          <a:r>
            <a:rPr lang="en-GB" dirty="0"/>
            <a:t>Step 4: Emotion classification</a:t>
          </a:r>
          <a:br>
            <a:rPr lang="en-GB" dirty="0"/>
          </a:br>
          <a:r>
            <a:rPr lang="en-GB" dirty="0"/>
            <a:t>Use </a:t>
          </a:r>
          <a:r>
            <a:rPr lang="en-GB" dirty="0" err="1"/>
            <a:t>DistillBERT</a:t>
          </a:r>
          <a:r>
            <a:rPr lang="en-GB" dirty="0"/>
            <a:t>: BERT transformer fine-tuned on the </a:t>
          </a:r>
          <a:r>
            <a:rPr lang="en-GB" dirty="0" err="1"/>
            <a:t>GoEmotions</a:t>
          </a:r>
          <a:r>
            <a:rPr lang="en-GB" dirty="0"/>
            <a:t> dataset.</a:t>
          </a:r>
          <a:br>
            <a:rPr lang="en-GB" dirty="0"/>
          </a:br>
          <a:r>
            <a:rPr lang="en-GB" dirty="0"/>
            <a:t>For each tweet: obtain probabilities for 27 fine-grained emotions, then map to 7 key emotions + valence.</a:t>
          </a:r>
          <a:endParaRPr lang="en-US" dirty="0"/>
        </a:p>
      </dgm:t>
    </dgm:pt>
    <dgm:pt modelId="{5DBE0E0B-CB27-4522-9C04-7AAD9355AA08}" type="parTrans" cxnId="{B4C89377-43D1-45C9-8BA5-4397842C6F44}">
      <dgm:prSet/>
      <dgm:spPr/>
      <dgm:t>
        <a:bodyPr/>
        <a:lstStyle/>
        <a:p>
          <a:endParaRPr lang="en-US"/>
        </a:p>
      </dgm:t>
    </dgm:pt>
    <dgm:pt modelId="{BBBB8721-2669-4E40-9659-E91BE768106D}" type="sibTrans" cxnId="{B4C89377-43D1-45C9-8BA5-4397842C6F4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E3F1C10-9ED4-45AC-8600-574816DDFD13}">
      <dgm:prSet/>
      <dgm:spPr/>
      <dgm:t>
        <a:bodyPr/>
        <a:lstStyle/>
        <a:p>
          <a:r>
            <a:rPr lang="en-GB"/>
            <a:t>Step 5: Aggregation and visualisation</a:t>
          </a:r>
          <a:br>
            <a:rPr lang="en-GB"/>
          </a:br>
          <a:r>
            <a:rPr lang="en-GB"/>
            <a:t>Compute emotion shares by actor, phase, topic, target, and month.</a:t>
          </a:r>
          <a:br>
            <a:rPr lang="en-GB"/>
          </a:br>
          <a:r>
            <a:rPr lang="en-GB"/>
            <a:t>Generate: stacked bar plots for valence, bar plots and heatmaps by topic and target, time series for anger/fear and positive emotions.</a:t>
          </a:r>
          <a:endParaRPr lang="en-US"/>
        </a:p>
      </dgm:t>
    </dgm:pt>
    <dgm:pt modelId="{DA5C0643-5D7C-47F9-AD93-597C17469615}" type="parTrans" cxnId="{6BAF0E46-2037-49B4-A074-AA4A133DC641}">
      <dgm:prSet/>
      <dgm:spPr/>
      <dgm:t>
        <a:bodyPr/>
        <a:lstStyle/>
        <a:p>
          <a:endParaRPr lang="en-US"/>
        </a:p>
      </dgm:t>
    </dgm:pt>
    <dgm:pt modelId="{B35DC10C-8E8C-4A04-A008-CEB3C2BB2F42}" type="sibTrans" cxnId="{6BAF0E46-2037-49B4-A074-AA4A133DC641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708B7645-28BB-4453-84F4-C74FF2DD9267}">
      <dgm:prSet/>
      <dgm:spPr/>
      <dgm:t>
        <a:bodyPr/>
        <a:lstStyle/>
        <a:p>
          <a:r>
            <a:rPr lang="en-GB"/>
            <a:t>Step 6: Explainability</a:t>
          </a:r>
          <a:br>
            <a:rPr lang="en-GB"/>
          </a:br>
          <a:r>
            <a:rPr lang="en-GB"/>
            <a:t>Apply SHAP to produce token-level force plots.</a:t>
          </a:r>
          <a:br>
            <a:rPr lang="en-GB"/>
          </a:br>
          <a:r>
            <a:rPr lang="en-GB"/>
            <a:t>Inspect last-layer attention to visualise which words attend to each other in emotional predictions.</a:t>
          </a:r>
          <a:endParaRPr lang="en-US"/>
        </a:p>
      </dgm:t>
    </dgm:pt>
    <dgm:pt modelId="{052D43F0-44D6-4978-9188-CBCAC7F3AB9C}" type="parTrans" cxnId="{BCF9CAC7-6521-4AB8-90DF-8101F78A4A24}">
      <dgm:prSet/>
      <dgm:spPr/>
      <dgm:t>
        <a:bodyPr/>
        <a:lstStyle/>
        <a:p>
          <a:endParaRPr lang="en-US"/>
        </a:p>
      </dgm:t>
    </dgm:pt>
    <dgm:pt modelId="{B7F8F558-8A88-4C23-A9B4-341912B3F85C}" type="sibTrans" cxnId="{BCF9CAC7-6521-4AB8-90DF-8101F78A4A24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DE9A6033-E258-CC47-950C-A9B40FA0B55D}" type="pres">
      <dgm:prSet presAssocID="{5FC763D4-40C6-4D73-9199-7745D158E678}" presName="Name0" presStyleCnt="0">
        <dgm:presLayoutVars>
          <dgm:animLvl val="lvl"/>
          <dgm:resizeHandles val="exact"/>
        </dgm:presLayoutVars>
      </dgm:prSet>
      <dgm:spPr/>
    </dgm:pt>
    <dgm:pt modelId="{AD84703D-4BB6-FF47-9CFD-17A195BEAFC8}" type="pres">
      <dgm:prSet presAssocID="{C618E595-7451-4E68-B746-729239AA5437}" presName="compositeNode" presStyleCnt="0">
        <dgm:presLayoutVars>
          <dgm:bulletEnabled val="1"/>
        </dgm:presLayoutVars>
      </dgm:prSet>
      <dgm:spPr/>
    </dgm:pt>
    <dgm:pt modelId="{CBB22CB8-0FFE-4541-BA7B-49219253AFCA}" type="pres">
      <dgm:prSet presAssocID="{C618E595-7451-4E68-B746-729239AA5437}" presName="bgRect" presStyleLbl="bgAccFollowNode1" presStyleIdx="0" presStyleCnt="6" custScaleY="153344"/>
      <dgm:spPr/>
    </dgm:pt>
    <dgm:pt modelId="{9FB1B076-CFE7-D546-A0A9-0451A98F6229}" type="pres">
      <dgm:prSet presAssocID="{F54567A0-1FCE-4014-860C-ED1B24AC3F76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5C58C989-F0CB-F144-9318-06CE01ACA124}" type="pres">
      <dgm:prSet presAssocID="{C618E595-7451-4E68-B746-729239AA5437}" presName="bottomLine" presStyleLbl="alignNode1" presStyleIdx="1" presStyleCnt="12" custScaleY="2000000" custLinFactY="444500000" custLinFactNeighborX="-244" custLinFactNeighborY="444516667">
        <dgm:presLayoutVars/>
      </dgm:prSet>
      <dgm:spPr/>
    </dgm:pt>
    <dgm:pt modelId="{CEE6E5DA-A790-B14C-944D-6F13A8B1F635}" type="pres">
      <dgm:prSet presAssocID="{C618E595-7451-4E68-B746-729239AA5437}" presName="nodeText" presStyleLbl="bgAccFollowNode1" presStyleIdx="0" presStyleCnt="6">
        <dgm:presLayoutVars>
          <dgm:bulletEnabled val="1"/>
        </dgm:presLayoutVars>
      </dgm:prSet>
      <dgm:spPr/>
    </dgm:pt>
    <dgm:pt modelId="{792F68CD-8115-6145-BE2D-4299F56ECA37}" type="pres">
      <dgm:prSet presAssocID="{F54567A0-1FCE-4014-860C-ED1B24AC3F76}" presName="sibTrans" presStyleCnt="0"/>
      <dgm:spPr/>
    </dgm:pt>
    <dgm:pt modelId="{DBB178A2-7E65-DF4D-8AF2-ECA0FB982F22}" type="pres">
      <dgm:prSet presAssocID="{6C6BC242-B8E6-4FE4-A1E0-A1F93888584B}" presName="compositeNode" presStyleCnt="0">
        <dgm:presLayoutVars>
          <dgm:bulletEnabled val="1"/>
        </dgm:presLayoutVars>
      </dgm:prSet>
      <dgm:spPr/>
    </dgm:pt>
    <dgm:pt modelId="{A093E447-0BC8-4949-8879-AE8AD7AEC804}" type="pres">
      <dgm:prSet presAssocID="{6C6BC242-B8E6-4FE4-A1E0-A1F93888584B}" presName="bgRect" presStyleLbl="bgAccFollowNode1" presStyleIdx="1" presStyleCnt="6" custScaleY="152458"/>
      <dgm:spPr/>
    </dgm:pt>
    <dgm:pt modelId="{1079F087-BC8E-3E45-8060-1689E5CA7B0C}" type="pres">
      <dgm:prSet presAssocID="{E912466C-CD41-43D0-8F7D-47BA8F547ABB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91F8A759-5D28-5440-8C20-E35D1CA91BC9}" type="pres">
      <dgm:prSet presAssocID="{6C6BC242-B8E6-4FE4-A1E0-A1F93888584B}" presName="bottomLine" presStyleLbl="alignNode1" presStyleIdx="3" presStyleCnt="12" custLinFactY="452348611" custLinFactNeighborY="452400000">
        <dgm:presLayoutVars/>
      </dgm:prSet>
      <dgm:spPr/>
    </dgm:pt>
    <dgm:pt modelId="{42FD4458-BDAB-3D4C-A222-A1E919FAE26C}" type="pres">
      <dgm:prSet presAssocID="{6C6BC242-B8E6-4FE4-A1E0-A1F93888584B}" presName="nodeText" presStyleLbl="bgAccFollowNode1" presStyleIdx="1" presStyleCnt="6">
        <dgm:presLayoutVars>
          <dgm:bulletEnabled val="1"/>
        </dgm:presLayoutVars>
      </dgm:prSet>
      <dgm:spPr/>
    </dgm:pt>
    <dgm:pt modelId="{DDD61AAF-0C35-5A4C-A017-8C0B8880B236}" type="pres">
      <dgm:prSet presAssocID="{E912466C-CD41-43D0-8F7D-47BA8F547ABB}" presName="sibTrans" presStyleCnt="0"/>
      <dgm:spPr/>
    </dgm:pt>
    <dgm:pt modelId="{C42B3415-ED4C-3D4E-90A7-E75ECA492641}" type="pres">
      <dgm:prSet presAssocID="{35C915FF-34AD-415A-AA51-D9025DFCBBC1}" presName="compositeNode" presStyleCnt="0">
        <dgm:presLayoutVars>
          <dgm:bulletEnabled val="1"/>
        </dgm:presLayoutVars>
      </dgm:prSet>
      <dgm:spPr/>
    </dgm:pt>
    <dgm:pt modelId="{DA90A1E1-A29B-A94E-B2E1-47EA891753C8}" type="pres">
      <dgm:prSet presAssocID="{35C915FF-34AD-415A-AA51-D9025DFCBBC1}" presName="bgRect" presStyleLbl="bgAccFollowNode1" presStyleIdx="2" presStyleCnt="6" custScaleY="153344"/>
      <dgm:spPr/>
    </dgm:pt>
    <dgm:pt modelId="{CF8758EA-1BD5-7B42-9769-3273393CFCB2}" type="pres">
      <dgm:prSet presAssocID="{979610CD-2012-45DE-B038-05A20C5796CC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0646CBBC-3937-744C-B834-F317C46CBF79}" type="pres">
      <dgm:prSet presAssocID="{35C915FF-34AD-415A-AA51-D9025DFCBBC1}" presName="bottomLine" presStyleLbl="alignNode1" presStyleIdx="5" presStyleCnt="12" custFlipVert="1" custScaleX="99251" custScaleY="2000000" custLinFactY="445500000" custLinFactNeighborX="-517" custLinFactNeighborY="445516667">
        <dgm:presLayoutVars/>
      </dgm:prSet>
      <dgm:spPr/>
    </dgm:pt>
    <dgm:pt modelId="{8C7D5A9B-ED39-FD49-B199-58E47537C8C7}" type="pres">
      <dgm:prSet presAssocID="{35C915FF-34AD-415A-AA51-D9025DFCBBC1}" presName="nodeText" presStyleLbl="bgAccFollowNode1" presStyleIdx="2" presStyleCnt="6">
        <dgm:presLayoutVars>
          <dgm:bulletEnabled val="1"/>
        </dgm:presLayoutVars>
      </dgm:prSet>
      <dgm:spPr/>
    </dgm:pt>
    <dgm:pt modelId="{3F2EF083-7142-4941-9C90-E9E7C032D055}" type="pres">
      <dgm:prSet presAssocID="{979610CD-2012-45DE-B038-05A20C5796CC}" presName="sibTrans" presStyleCnt="0"/>
      <dgm:spPr/>
    </dgm:pt>
    <dgm:pt modelId="{D5EC3BE1-6C10-674E-9F8F-B1B38475DF29}" type="pres">
      <dgm:prSet presAssocID="{4A501884-81D5-4587-A33C-C0F71F7F6EAA}" presName="compositeNode" presStyleCnt="0">
        <dgm:presLayoutVars>
          <dgm:bulletEnabled val="1"/>
        </dgm:presLayoutVars>
      </dgm:prSet>
      <dgm:spPr/>
    </dgm:pt>
    <dgm:pt modelId="{EF17D6D0-790C-9A44-8C52-A0F886D04700}" type="pres">
      <dgm:prSet presAssocID="{4A501884-81D5-4587-A33C-C0F71F7F6EAA}" presName="bgRect" presStyleLbl="bgAccFollowNode1" presStyleIdx="3" presStyleCnt="6" custScaleY="153344"/>
      <dgm:spPr/>
    </dgm:pt>
    <dgm:pt modelId="{510B40C3-8E6E-474C-B1E7-DA4491EE03F2}" type="pres">
      <dgm:prSet presAssocID="{BBBB8721-2669-4E40-9659-E91BE768106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8D5638B7-AFA8-C547-B44F-469813FF49A9}" type="pres">
      <dgm:prSet presAssocID="{4A501884-81D5-4587-A33C-C0F71F7F6EAA}" presName="bottomLine" presStyleLbl="alignNode1" presStyleIdx="7" presStyleCnt="12" custLinFactY="445000000" custLinFactNeighborX="-517" custLinFactNeighborY="445066667">
        <dgm:presLayoutVars/>
      </dgm:prSet>
      <dgm:spPr/>
    </dgm:pt>
    <dgm:pt modelId="{DF83E200-76BC-2F4E-8681-E70E966BECFF}" type="pres">
      <dgm:prSet presAssocID="{4A501884-81D5-4587-A33C-C0F71F7F6EAA}" presName="nodeText" presStyleLbl="bgAccFollowNode1" presStyleIdx="3" presStyleCnt="6">
        <dgm:presLayoutVars>
          <dgm:bulletEnabled val="1"/>
        </dgm:presLayoutVars>
      </dgm:prSet>
      <dgm:spPr/>
    </dgm:pt>
    <dgm:pt modelId="{55EE3619-A575-E84F-ADD2-4B0CADD91316}" type="pres">
      <dgm:prSet presAssocID="{BBBB8721-2669-4E40-9659-E91BE768106D}" presName="sibTrans" presStyleCnt="0"/>
      <dgm:spPr/>
    </dgm:pt>
    <dgm:pt modelId="{8CA177D6-121A-A547-8AA1-7FAA9922DABC}" type="pres">
      <dgm:prSet presAssocID="{AE3F1C10-9ED4-45AC-8600-574816DDFD13}" presName="compositeNode" presStyleCnt="0">
        <dgm:presLayoutVars>
          <dgm:bulletEnabled val="1"/>
        </dgm:presLayoutVars>
      </dgm:prSet>
      <dgm:spPr/>
    </dgm:pt>
    <dgm:pt modelId="{5B34774E-9395-4D44-8632-883593B585A5}" type="pres">
      <dgm:prSet presAssocID="{AE3F1C10-9ED4-45AC-8600-574816DDFD13}" presName="bgRect" presStyleLbl="bgAccFollowNode1" presStyleIdx="4" presStyleCnt="6" custScaleY="153344"/>
      <dgm:spPr/>
    </dgm:pt>
    <dgm:pt modelId="{DA094EB2-2982-5B4C-A021-9DE6CB14ED57}" type="pres">
      <dgm:prSet presAssocID="{B35DC10C-8E8C-4A04-A008-CEB3C2BB2F42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7123A431-F6E0-C147-B010-1D595B7F2DD0}" type="pres">
      <dgm:prSet presAssocID="{AE3F1C10-9ED4-45AC-8600-574816DDFD13}" presName="bottomLine" presStyleLbl="alignNode1" presStyleIdx="9" presStyleCnt="12" custLinFactY="444966667" custLinFactNeighborX="-517" custLinFactNeighborY="445000000">
        <dgm:presLayoutVars/>
      </dgm:prSet>
      <dgm:spPr/>
    </dgm:pt>
    <dgm:pt modelId="{9097F6FE-7605-FB44-AE53-F12A5E57F00E}" type="pres">
      <dgm:prSet presAssocID="{AE3F1C10-9ED4-45AC-8600-574816DDFD13}" presName="nodeText" presStyleLbl="bgAccFollowNode1" presStyleIdx="4" presStyleCnt="6">
        <dgm:presLayoutVars>
          <dgm:bulletEnabled val="1"/>
        </dgm:presLayoutVars>
      </dgm:prSet>
      <dgm:spPr/>
    </dgm:pt>
    <dgm:pt modelId="{6800929D-7309-404F-8D9E-0A0AE47843A6}" type="pres">
      <dgm:prSet presAssocID="{B35DC10C-8E8C-4A04-A008-CEB3C2BB2F42}" presName="sibTrans" presStyleCnt="0"/>
      <dgm:spPr/>
    </dgm:pt>
    <dgm:pt modelId="{664D048E-151E-8947-BC27-A214749AAB3E}" type="pres">
      <dgm:prSet presAssocID="{708B7645-28BB-4453-84F4-C74FF2DD9267}" presName="compositeNode" presStyleCnt="0">
        <dgm:presLayoutVars>
          <dgm:bulletEnabled val="1"/>
        </dgm:presLayoutVars>
      </dgm:prSet>
      <dgm:spPr/>
    </dgm:pt>
    <dgm:pt modelId="{04F9BBDF-D71B-644A-8C92-5B9E32C13837}" type="pres">
      <dgm:prSet presAssocID="{708B7645-28BB-4453-84F4-C74FF2DD9267}" presName="bgRect" presStyleLbl="bgAccFollowNode1" presStyleIdx="5" presStyleCnt="6" custScaleY="153344"/>
      <dgm:spPr/>
    </dgm:pt>
    <dgm:pt modelId="{AFD63C62-60E9-C74E-9B71-D203483A9C90}" type="pres">
      <dgm:prSet presAssocID="{B7F8F558-8A88-4C23-A9B4-341912B3F85C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BFF5EA22-0991-824F-A896-200B5D4BB84C}" type="pres">
      <dgm:prSet presAssocID="{708B7645-28BB-4453-84F4-C74FF2DD9267}" presName="bottomLine" presStyleLbl="alignNode1" presStyleIdx="11" presStyleCnt="12" custLinFactY="444966667" custLinFactNeighborX="-303" custLinFactNeighborY="445000000">
        <dgm:presLayoutVars/>
      </dgm:prSet>
      <dgm:spPr/>
    </dgm:pt>
    <dgm:pt modelId="{CA40B4E2-A74D-3F4C-A9F4-ABC0B8B2ECB5}" type="pres">
      <dgm:prSet presAssocID="{708B7645-28BB-4453-84F4-C74FF2DD926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61880419-5060-AF42-982C-58A4632A6734}" type="presOf" srcId="{C618E595-7451-4E68-B746-729239AA5437}" destId="{CEE6E5DA-A790-B14C-944D-6F13A8B1F635}" srcOrd="1" destOrd="0" presId="urn:microsoft.com/office/officeart/2016/7/layout/BasicLinearProcessNumbered"/>
    <dgm:cxn modelId="{E43E7422-2471-B34E-A6FB-97D9863A935D}" type="presOf" srcId="{B7F8F558-8A88-4C23-A9B4-341912B3F85C}" destId="{AFD63C62-60E9-C74E-9B71-D203483A9C90}" srcOrd="0" destOrd="0" presId="urn:microsoft.com/office/officeart/2016/7/layout/BasicLinearProcessNumbered"/>
    <dgm:cxn modelId="{10CDFF36-2900-4A4D-B1B2-D27077926C8E}" srcId="{5FC763D4-40C6-4D73-9199-7745D158E678}" destId="{35C915FF-34AD-415A-AA51-D9025DFCBBC1}" srcOrd="2" destOrd="0" parTransId="{CCAD94D4-7E87-41BC-9E8B-09FB91D87274}" sibTransId="{979610CD-2012-45DE-B038-05A20C5796CC}"/>
    <dgm:cxn modelId="{479FF641-989A-4144-8FDA-764A76342D62}" type="presOf" srcId="{979610CD-2012-45DE-B038-05A20C5796CC}" destId="{CF8758EA-1BD5-7B42-9769-3273393CFCB2}" srcOrd="0" destOrd="0" presId="urn:microsoft.com/office/officeart/2016/7/layout/BasicLinearProcessNumbered"/>
    <dgm:cxn modelId="{6BAF0E46-2037-49B4-A074-AA4A133DC641}" srcId="{5FC763D4-40C6-4D73-9199-7745D158E678}" destId="{AE3F1C10-9ED4-45AC-8600-574816DDFD13}" srcOrd="4" destOrd="0" parTransId="{DA5C0643-5D7C-47F9-AD93-597C17469615}" sibTransId="{B35DC10C-8E8C-4A04-A008-CEB3C2BB2F42}"/>
    <dgm:cxn modelId="{41A6F65A-D206-8F49-9B38-E0E4681DB1AC}" type="presOf" srcId="{C618E595-7451-4E68-B746-729239AA5437}" destId="{CBB22CB8-0FFE-4541-BA7B-49219253AFCA}" srcOrd="0" destOrd="0" presId="urn:microsoft.com/office/officeart/2016/7/layout/BasicLinearProcessNumbered"/>
    <dgm:cxn modelId="{18D58A5B-0DD6-1B47-925F-AAC6162DAEB1}" type="presOf" srcId="{6C6BC242-B8E6-4FE4-A1E0-A1F93888584B}" destId="{A093E447-0BC8-4949-8879-AE8AD7AEC804}" srcOrd="0" destOrd="0" presId="urn:microsoft.com/office/officeart/2016/7/layout/BasicLinearProcessNumbered"/>
    <dgm:cxn modelId="{34728D66-4ADC-624B-84CB-25F34A8A19D4}" type="presOf" srcId="{708B7645-28BB-4453-84F4-C74FF2DD9267}" destId="{CA40B4E2-A74D-3F4C-A9F4-ABC0B8B2ECB5}" srcOrd="1" destOrd="0" presId="urn:microsoft.com/office/officeart/2016/7/layout/BasicLinearProcessNumbered"/>
    <dgm:cxn modelId="{C70F046C-7B4F-48CF-9221-73CE0ED99B60}" srcId="{5FC763D4-40C6-4D73-9199-7745D158E678}" destId="{6C6BC242-B8E6-4FE4-A1E0-A1F93888584B}" srcOrd="1" destOrd="0" parTransId="{4AD4CA83-391F-44A3-8B8B-3C358FF8C508}" sibTransId="{E912466C-CD41-43D0-8F7D-47BA8F547ABB}"/>
    <dgm:cxn modelId="{FC04A472-6EF9-3C49-B0B8-AB9A7964AB44}" type="presOf" srcId="{B35DC10C-8E8C-4A04-A008-CEB3C2BB2F42}" destId="{DA094EB2-2982-5B4C-A021-9DE6CB14ED57}" srcOrd="0" destOrd="0" presId="urn:microsoft.com/office/officeart/2016/7/layout/BasicLinearProcessNumbered"/>
    <dgm:cxn modelId="{B4C89377-43D1-45C9-8BA5-4397842C6F44}" srcId="{5FC763D4-40C6-4D73-9199-7745D158E678}" destId="{4A501884-81D5-4587-A33C-C0F71F7F6EAA}" srcOrd="3" destOrd="0" parTransId="{5DBE0E0B-CB27-4522-9C04-7AAD9355AA08}" sibTransId="{BBBB8721-2669-4E40-9659-E91BE768106D}"/>
    <dgm:cxn modelId="{9525B984-9752-094D-BAD4-9E97E074A122}" type="presOf" srcId="{AE3F1C10-9ED4-45AC-8600-574816DDFD13}" destId="{5B34774E-9395-4D44-8632-883593B585A5}" srcOrd="0" destOrd="0" presId="urn:microsoft.com/office/officeart/2016/7/layout/BasicLinearProcessNumbered"/>
    <dgm:cxn modelId="{F21EB38C-86DA-D445-91AD-21C79F177D8E}" type="presOf" srcId="{BBBB8721-2669-4E40-9659-E91BE768106D}" destId="{510B40C3-8E6E-474C-B1E7-DA4491EE03F2}" srcOrd="0" destOrd="0" presId="urn:microsoft.com/office/officeart/2016/7/layout/BasicLinearProcessNumbered"/>
    <dgm:cxn modelId="{1CDAF091-0A72-BE4B-9442-8E65469339D6}" type="presOf" srcId="{4A501884-81D5-4587-A33C-C0F71F7F6EAA}" destId="{DF83E200-76BC-2F4E-8681-E70E966BECFF}" srcOrd="1" destOrd="0" presId="urn:microsoft.com/office/officeart/2016/7/layout/BasicLinearProcessNumbered"/>
    <dgm:cxn modelId="{8A757AAA-40D6-0B45-8E1B-E2DF602D445D}" type="presOf" srcId="{E912466C-CD41-43D0-8F7D-47BA8F547ABB}" destId="{1079F087-BC8E-3E45-8060-1689E5CA7B0C}" srcOrd="0" destOrd="0" presId="urn:microsoft.com/office/officeart/2016/7/layout/BasicLinearProcessNumbered"/>
    <dgm:cxn modelId="{79EDCBB3-D2DE-194A-A42B-89496AE5F59C}" type="presOf" srcId="{4A501884-81D5-4587-A33C-C0F71F7F6EAA}" destId="{EF17D6D0-790C-9A44-8C52-A0F886D04700}" srcOrd="0" destOrd="0" presId="urn:microsoft.com/office/officeart/2016/7/layout/BasicLinearProcessNumbered"/>
    <dgm:cxn modelId="{C5DF11BB-84D9-48D2-ABD0-7C0CA6E28021}" srcId="{5FC763D4-40C6-4D73-9199-7745D158E678}" destId="{C618E595-7451-4E68-B746-729239AA5437}" srcOrd="0" destOrd="0" parTransId="{63AB6B5C-738B-4C83-9F5C-08B95BFB0ECB}" sibTransId="{F54567A0-1FCE-4014-860C-ED1B24AC3F76}"/>
    <dgm:cxn modelId="{2ED7F1C0-6F73-D948-90E0-E63551204F42}" type="presOf" srcId="{6C6BC242-B8E6-4FE4-A1E0-A1F93888584B}" destId="{42FD4458-BDAB-3D4C-A222-A1E919FAE26C}" srcOrd="1" destOrd="0" presId="urn:microsoft.com/office/officeart/2016/7/layout/BasicLinearProcessNumbered"/>
    <dgm:cxn modelId="{16342DC5-99EC-A543-8326-2B57CAF38999}" type="presOf" srcId="{35C915FF-34AD-415A-AA51-D9025DFCBBC1}" destId="{8C7D5A9B-ED39-FD49-B199-58E47537C8C7}" srcOrd="1" destOrd="0" presId="urn:microsoft.com/office/officeart/2016/7/layout/BasicLinearProcessNumbered"/>
    <dgm:cxn modelId="{1131DAC5-1BBC-CF4F-9895-1F8EE2CDC83F}" type="presOf" srcId="{F54567A0-1FCE-4014-860C-ED1B24AC3F76}" destId="{9FB1B076-CFE7-D546-A0A9-0451A98F6229}" srcOrd="0" destOrd="0" presId="urn:microsoft.com/office/officeart/2016/7/layout/BasicLinearProcessNumbered"/>
    <dgm:cxn modelId="{BCF9CAC7-6521-4AB8-90DF-8101F78A4A24}" srcId="{5FC763D4-40C6-4D73-9199-7745D158E678}" destId="{708B7645-28BB-4453-84F4-C74FF2DD9267}" srcOrd="5" destOrd="0" parTransId="{052D43F0-44D6-4978-9188-CBCAC7F3AB9C}" sibTransId="{B7F8F558-8A88-4C23-A9B4-341912B3F85C}"/>
    <dgm:cxn modelId="{645553CB-CA5E-3341-B168-AABEE595FA9E}" type="presOf" srcId="{AE3F1C10-9ED4-45AC-8600-574816DDFD13}" destId="{9097F6FE-7605-FB44-AE53-F12A5E57F00E}" srcOrd="1" destOrd="0" presId="urn:microsoft.com/office/officeart/2016/7/layout/BasicLinearProcessNumbered"/>
    <dgm:cxn modelId="{F7DD06EB-5933-DB4F-B16D-A52799E64A40}" type="presOf" srcId="{5FC763D4-40C6-4D73-9199-7745D158E678}" destId="{DE9A6033-E258-CC47-950C-A9B40FA0B55D}" srcOrd="0" destOrd="0" presId="urn:microsoft.com/office/officeart/2016/7/layout/BasicLinearProcessNumbered"/>
    <dgm:cxn modelId="{4B55A7EC-63A6-CF4F-B4F9-556F17EF91D3}" type="presOf" srcId="{35C915FF-34AD-415A-AA51-D9025DFCBBC1}" destId="{DA90A1E1-A29B-A94E-B2E1-47EA891753C8}" srcOrd="0" destOrd="0" presId="urn:microsoft.com/office/officeart/2016/7/layout/BasicLinearProcessNumbered"/>
    <dgm:cxn modelId="{290445F4-B439-8744-9F62-F8073D96694B}" type="presOf" srcId="{708B7645-28BB-4453-84F4-C74FF2DD9267}" destId="{04F9BBDF-D71B-644A-8C92-5B9E32C13837}" srcOrd="0" destOrd="0" presId="urn:microsoft.com/office/officeart/2016/7/layout/BasicLinearProcessNumbered"/>
    <dgm:cxn modelId="{81C09736-978A-934F-AF86-9E9502C8A669}" type="presParOf" srcId="{DE9A6033-E258-CC47-950C-A9B40FA0B55D}" destId="{AD84703D-4BB6-FF47-9CFD-17A195BEAFC8}" srcOrd="0" destOrd="0" presId="urn:microsoft.com/office/officeart/2016/7/layout/BasicLinearProcessNumbered"/>
    <dgm:cxn modelId="{3676FF6D-8DCE-7249-9C08-A81E1B169C88}" type="presParOf" srcId="{AD84703D-4BB6-FF47-9CFD-17A195BEAFC8}" destId="{CBB22CB8-0FFE-4541-BA7B-49219253AFCA}" srcOrd="0" destOrd="0" presId="urn:microsoft.com/office/officeart/2016/7/layout/BasicLinearProcessNumbered"/>
    <dgm:cxn modelId="{5B4C0741-9EFC-8B40-A128-E9816D0EBAEE}" type="presParOf" srcId="{AD84703D-4BB6-FF47-9CFD-17A195BEAFC8}" destId="{9FB1B076-CFE7-D546-A0A9-0451A98F6229}" srcOrd="1" destOrd="0" presId="urn:microsoft.com/office/officeart/2016/7/layout/BasicLinearProcessNumbered"/>
    <dgm:cxn modelId="{5BDB6ACC-9BBB-5048-B346-821F00193733}" type="presParOf" srcId="{AD84703D-4BB6-FF47-9CFD-17A195BEAFC8}" destId="{5C58C989-F0CB-F144-9318-06CE01ACA124}" srcOrd="2" destOrd="0" presId="urn:microsoft.com/office/officeart/2016/7/layout/BasicLinearProcessNumbered"/>
    <dgm:cxn modelId="{1FE07903-3975-F440-9321-DE614FE083C1}" type="presParOf" srcId="{AD84703D-4BB6-FF47-9CFD-17A195BEAFC8}" destId="{CEE6E5DA-A790-B14C-944D-6F13A8B1F635}" srcOrd="3" destOrd="0" presId="urn:microsoft.com/office/officeart/2016/7/layout/BasicLinearProcessNumbered"/>
    <dgm:cxn modelId="{F21CB9C9-BB06-4B46-8E63-D97F0D9CD3AF}" type="presParOf" srcId="{DE9A6033-E258-CC47-950C-A9B40FA0B55D}" destId="{792F68CD-8115-6145-BE2D-4299F56ECA37}" srcOrd="1" destOrd="0" presId="urn:microsoft.com/office/officeart/2016/7/layout/BasicLinearProcessNumbered"/>
    <dgm:cxn modelId="{B976F129-A3FB-5D44-91D9-6C0255B9482C}" type="presParOf" srcId="{DE9A6033-E258-CC47-950C-A9B40FA0B55D}" destId="{DBB178A2-7E65-DF4D-8AF2-ECA0FB982F22}" srcOrd="2" destOrd="0" presId="urn:microsoft.com/office/officeart/2016/7/layout/BasicLinearProcessNumbered"/>
    <dgm:cxn modelId="{B1A66641-096D-E34C-A8A5-FF1506997649}" type="presParOf" srcId="{DBB178A2-7E65-DF4D-8AF2-ECA0FB982F22}" destId="{A093E447-0BC8-4949-8879-AE8AD7AEC804}" srcOrd="0" destOrd="0" presId="urn:microsoft.com/office/officeart/2016/7/layout/BasicLinearProcessNumbered"/>
    <dgm:cxn modelId="{07C9F42A-7FA2-1340-B15E-164E5E19F7D6}" type="presParOf" srcId="{DBB178A2-7E65-DF4D-8AF2-ECA0FB982F22}" destId="{1079F087-BC8E-3E45-8060-1689E5CA7B0C}" srcOrd="1" destOrd="0" presId="urn:microsoft.com/office/officeart/2016/7/layout/BasicLinearProcessNumbered"/>
    <dgm:cxn modelId="{79ED7269-4031-0940-A915-FD1515C5780B}" type="presParOf" srcId="{DBB178A2-7E65-DF4D-8AF2-ECA0FB982F22}" destId="{91F8A759-5D28-5440-8C20-E35D1CA91BC9}" srcOrd="2" destOrd="0" presId="urn:microsoft.com/office/officeart/2016/7/layout/BasicLinearProcessNumbered"/>
    <dgm:cxn modelId="{18AAA424-0A74-7E47-944B-CB887E615E49}" type="presParOf" srcId="{DBB178A2-7E65-DF4D-8AF2-ECA0FB982F22}" destId="{42FD4458-BDAB-3D4C-A222-A1E919FAE26C}" srcOrd="3" destOrd="0" presId="urn:microsoft.com/office/officeart/2016/7/layout/BasicLinearProcessNumbered"/>
    <dgm:cxn modelId="{F55C47C6-176D-7A4C-A595-7FAF28AA93EB}" type="presParOf" srcId="{DE9A6033-E258-CC47-950C-A9B40FA0B55D}" destId="{DDD61AAF-0C35-5A4C-A017-8C0B8880B236}" srcOrd="3" destOrd="0" presId="urn:microsoft.com/office/officeart/2016/7/layout/BasicLinearProcessNumbered"/>
    <dgm:cxn modelId="{7700B92F-D28D-E143-91AF-9D36834AFB69}" type="presParOf" srcId="{DE9A6033-E258-CC47-950C-A9B40FA0B55D}" destId="{C42B3415-ED4C-3D4E-90A7-E75ECA492641}" srcOrd="4" destOrd="0" presId="urn:microsoft.com/office/officeart/2016/7/layout/BasicLinearProcessNumbered"/>
    <dgm:cxn modelId="{3F08A691-91D5-E549-ADAD-DD9D72B5E2BA}" type="presParOf" srcId="{C42B3415-ED4C-3D4E-90A7-E75ECA492641}" destId="{DA90A1E1-A29B-A94E-B2E1-47EA891753C8}" srcOrd="0" destOrd="0" presId="urn:microsoft.com/office/officeart/2016/7/layout/BasicLinearProcessNumbered"/>
    <dgm:cxn modelId="{20E5B25F-C839-D249-B478-A5426E651ADA}" type="presParOf" srcId="{C42B3415-ED4C-3D4E-90A7-E75ECA492641}" destId="{CF8758EA-1BD5-7B42-9769-3273393CFCB2}" srcOrd="1" destOrd="0" presId="urn:microsoft.com/office/officeart/2016/7/layout/BasicLinearProcessNumbered"/>
    <dgm:cxn modelId="{2C9F8089-A895-374C-AE36-EB6E034FB343}" type="presParOf" srcId="{C42B3415-ED4C-3D4E-90A7-E75ECA492641}" destId="{0646CBBC-3937-744C-B834-F317C46CBF79}" srcOrd="2" destOrd="0" presId="urn:microsoft.com/office/officeart/2016/7/layout/BasicLinearProcessNumbered"/>
    <dgm:cxn modelId="{844C735E-56A9-5349-8C33-FE50F2ED6024}" type="presParOf" srcId="{C42B3415-ED4C-3D4E-90A7-E75ECA492641}" destId="{8C7D5A9B-ED39-FD49-B199-58E47537C8C7}" srcOrd="3" destOrd="0" presId="urn:microsoft.com/office/officeart/2016/7/layout/BasicLinearProcessNumbered"/>
    <dgm:cxn modelId="{6E9D0432-E80C-3F49-A5D0-8BDF6513125F}" type="presParOf" srcId="{DE9A6033-E258-CC47-950C-A9B40FA0B55D}" destId="{3F2EF083-7142-4941-9C90-E9E7C032D055}" srcOrd="5" destOrd="0" presId="urn:microsoft.com/office/officeart/2016/7/layout/BasicLinearProcessNumbered"/>
    <dgm:cxn modelId="{9267583A-A417-E44B-AB06-BD42C1B80590}" type="presParOf" srcId="{DE9A6033-E258-CC47-950C-A9B40FA0B55D}" destId="{D5EC3BE1-6C10-674E-9F8F-B1B38475DF29}" srcOrd="6" destOrd="0" presId="urn:microsoft.com/office/officeart/2016/7/layout/BasicLinearProcessNumbered"/>
    <dgm:cxn modelId="{2FF6FF7C-9DFC-5743-A9B3-8B249FE207D9}" type="presParOf" srcId="{D5EC3BE1-6C10-674E-9F8F-B1B38475DF29}" destId="{EF17D6D0-790C-9A44-8C52-A0F886D04700}" srcOrd="0" destOrd="0" presId="urn:microsoft.com/office/officeart/2016/7/layout/BasicLinearProcessNumbered"/>
    <dgm:cxn modelId="{EDAAAB2C-7191-444B-AEA9-F5EAA354B288}" type="presParOf" srcId="{D5EC3BE1-6C10-674E-9F8F-B1B38475DF29}" destId="{510B40C3-8E6E-474C-B1E7-DA4491EE03F2}" srcOrd="1" destOrd="0" presId="urn:microsoft.com/office/officeart/2016/7/layout/BasicLinearProcessNumbered"/>
    <dgm:cxn modelId="{22FE6956-42EC-8543-8262-A9C2DE078C26}" type="presParOf" srcId="{D5EC3BE1-6C10-674E-9F8F-B1B38475DF29}" destId="{8D5638B7-AFA8-C547-B44F-469813FF49A9}" srcOrd="2" destOrd="0" presId="urn:microsoft.com/office/officeart/2016/7/layout/BasicLinearProcessNumbered"/>
    <dgm:cxn modelId="{F12869F1-B4C6-3148-81B3-D28ADF5704E3}" type="presParOf" srcId="{D5EC3BE1-6C10-674E-9F8F-B1B38475DF29}" destId="{DF83E200-76BC-2F4E-8681-E70E966BECFF}" srcOrd="3" destOrd="0" presId="urn:microsoft.com/office/officeart/2016/7/layout/BasicLinearProcessNumbered"/>
    <dgm:cxn modelId="{C4A1A8EB-8C35-D747-924F-D42CCAD93919}" type="presParOf" srcId="{DE9A6033-E258-CC47-950C-A9B40FA0B55D}" destId="{55EE3619-A575-E84F-ADD2-4B0CADD91316}" srcOrd="7" destOrd="0" presId="urn:microsoft.com/office/officeart/2016/7/layout/BasicLinearProcessNumbered"/>
    <dgm:cxn modelId="{317FC2FC-28BD-FB40-89BC-C6B7DAA2CDED}" type="presParOf" srcId="{DE9A6033-E258-CC47-950C-A9B40FA0B55D}" destId="{8CA177D6-121A-A547-8AA1-7FAA9922DABC}" srcOrd="8" destOrd="0" presId="urn:microsoft.com/office/officeart/2016/7/layout/BasicLinearProcessNumbered"/>
    <dgm:cxn modelId="{5F1C3116-E54B-4541-907A-017686EB6406}" type="presParOf" srcId="{8CA177D6-121A-A547-8AA1-7FAA9922DABC}" destId="{5B34774E-9395-4D44-8632-883593B585A5}" srcOrd="0" destOrd="0" presId="urn:microsoft.com/office/officeart/2016/7/layout/BasicLinearProcessNumbered"/>
    <dgm:cxn modelId="{4B9D1A95-59F1-3F48-AF76-C27C785C5EB8}" type="presParOf" srcId="{8CA177D6-121A-A547-8AA1-7FAA9922DABC}" destId="{DA094EB2-2982-5B4C-A021-9DE6CB14ED57}" srcOrd="1" destOrd="0" presId="urn:microsoft.com/office/officeart/2016/7/layout/BasicLinearProcessNumbered"/>
    <dgm:cxn modelId="{7794A75F-768A-A14C-A1CA-DD2E31BD58F4}" type="presParOf" srcId="{8CA177D6-121A-A547-8AA1-7FAA9922DABC}" destId="{7123A431-F6E0-C147-B010-1D595B7F2DD0}" srcOrd="2" destOrd="0" presId="urn:microsoft.com/office/officeart/2016/7/layout/BasicLinearProcessNumbered"/>
    <dgm:cxn modelId="{B5190F8A-CEB6-2049-AFCB-DA66EBCC4D0B}" type="presParOf" srcId="{8CA177D6-121A-A547-8AA1-7FAA9922DABC}" destId="{9097F6FE-7605-FB44-AE53-F12A5E57F00E}" srcOrd="3" destOrd="0" presId="urn:microsoft.com/office/officeart/2016/7/layout/BasicLinearProcessNumbered"/>
    <dgm:cxn modelId="{778557F8-916C-0248-B9B1-58C54955A325}" type="presParOf" srcId="{DE9A6033-E258-CC47-950C-A9B40FA0B55D}" destId="{6800929D-7309-404F-8D9E-0A0AE47843A6}" srcOrd="9" destOrd="0" presId="urn:microsoft.com/office/officeart/2016/7/layout/BasicLinearProcessNumbered"/>
    <dgm:cxn modelId="{B87D4992-9638-814C-951A-8AA82D57467E}" type="presParOf" srcId="{DE9A6033-E258-CC47-950C-A9B40FA0B55D}" destId="{664D048E-151E-8947-BC27-A214749AAB3E}" srcOrd="10" destOrd="0" presId="urn:microsoft.com/office/officeart/2016/7/layout/BasicLinearProcessNumbered"/>
    <dgm:cxn modelId="{1967C33A-FDA0-4745-8A06-524A742F2FAA}" type="presParOf" srcId="{664D048E-151E-8947-BC27-A214749AAB3E}" destId="{04F9BBDF-D71B-644A-8C92-5B9E32C13837}" srcOrd="0" destOrd="0" presId="urn:microsoft.com/office/officeart/2016/7/layout/BasicLinearProcessNumbered"/>
    <dgm:cxn modelId="{105F67A3-E92A-CA43-8CCF-839C55394C80}" type="presParOf" srcId="{664D048E-151E-8947-BC27-A214749AAB3E}" destId="{AFD63C62-60E9-C74E-9B71-D203483A9C90}" srcOrd="1" destOrd="0" presId="urn:microsoft.com/office/officeart/2016/7/layout/BasicLinearProcessNumbered"/>
    <dgm:cxn modelId="{F78B6783-6F6F-E047-9829-CEB6138CD54C}" type="presParOf" srcId="{664D048E-151E-8947-BC27-A214749AAB3E}" destId="{BFF5EA22-0991-824F-A896-200B5D4BB84C}" srcOrd="2" destOrd="0" presId="urn:microsoft.com/office/officeart/2016/7/layout/BasicLinearProcessNumbered"/>
    <dgm:cxn modelId="{2AD114C7-B3FA-3E4A-B569-AD61BF995275}" type="presParOf" srcId="{664D048E-151E-8947-BC27-A214749AAB3E}" destId="{CA40B4E2-A74D-3F4C-A9F4-ABC0B8B2ECB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0462F1-3028-4363-A8D6-7B721B3EF43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E32E9-0B27-473F-B978-40B846140C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Campaign periods are more negative than presidencies for all actors.</a:t>
          </a:r>
        </a:p>
      </dgm:t>
    </dgm:pt>
    <dgm:pt modelId="{32B777A2-A09C-48C2-A579-1A1CA1C0D75C}" type="parTrans" cxnId="{24283F95-3886-444C-B890-307C8A122422}">
      <dgm:prSet/>
      <dgm:spPr/>
      <dgm:t>
        <a:bodyPr/>
        <a:lstStyle/>
        <a:p>
          <a:endParaRPr lang="en-US"/>
        </a:p>
      </dgm:t>
    </dgm:pt>
    <dgm:pt modelId="{83F5ED16-397F-4390-B2B3-1F9513D0F2EC}" type="sibTrans" cxnId="{24283F95-3886-444C-B890-307C8A122422}">
      <dgm:prSet/>
      <dgm:spPr/>
      <dgm:t>
        <a:bodyPr/>
        <a:lstStyle/>
        <a:p>
          <a:endParaRPr lang="en-US"/>
        </a:p>
      </dgm:t>
    </dgm:pt>
    <dgm:pt modelId="{2011DBF4-B0F9-48A6-AF17-8948CBEECF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Effect is strongest for Donald Trump whose campaign shows the highest share of negative valence.</a:t>
          </a:r>
        </a:p>
      </dgm:t>
    </dgm:pt>
    <dgm:pt modelId="{457B28CD-1B35-467E-B746-558D32DFD928}" type="parTrans" cxnId="{2F8AF906-BBBD-4E0C-8829-BBDCCB1B1EA8}">
      <dgm:prSet/>
      <dgm:spPr/>
      <dgm:t>
        <a:bodyPr/>
        <a:lstStyle/>
        <a:p>
          <a:endParaRPr lang="en-US"/>
        </a:p>
      </dgm:t>
    </dgm:pt>
    <dgm:pt modelId="{19B297FA-5EB5-4B2F-BA06-8FA3E6BC975C}" type="sibTrans" cxnId="{2F8AF906-BBBD-4E0C-8829-BBDCCB1B1EA8}">
      <dgm:prSet/>
      <dgm:spPr/>
      <dgm:t>
        <a:bodyPr/>
        <a:lstStyle/>
        <a:p>
          <a:endParaRPr lang="en-US"/>
        </a:p>
      </dgm:t>
    </dgm:pt>
    <dgm:pt modelId="{3E0ECA0C-7CA3-49D8-AADB-5562A439BE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During presidencies, all three move towards more positive/neutral tone, but Trump remains more negative than Obama and Biden.</a:t>
          </a:r>
        </a:p>
      </dgm:t>
    </dgm:pt>
    <dgm:pt modelId="{8AB95461-AE79-4790-82FC-1E1645204459}" type="parTrans" cxnId="{D64A4620-1093-4AD4-A36F-D64678422ED0}">
      <dgm:prSet/>
      <dgm:spPr/>
      <dgm:t>
        <a:bodyPr/>
        <a:lstStyle/>
        <a:p>
          <a:endParaRPr lang="en-US"/>
        </a:p>
      </dgm:t>
    </dgm:pt>
    <dgm:pt modelId="{869B4150-8638-4834-8A49-8EC79050742D}" type="sibTrans" cxnId="{D64A4620-1093-4AD4-A36F-D64678422ED0}">
      <dgm:prSet/>
      <dgm:spPr/>
      <dgm:t>
        <a:bodyPr/>
        <a:lstStyle/>
        <a:p>
          <a:endParaRPr lang="en-US"/>
        </a:p>
      </dgm:t>
    </dgm:pt>
    <dgm:pt modelId="{CC55181F-27AB-4EE5-AF12-46A0722AFC9F}" type="pres">
      <dgm:prSet presAssocID="{6D0462F1-3028-4363-A8D6-7B721B3EF436}" presName="root" presStyleCnt="0">
        <dgm:presLayoutVars>
          <dgm:dir/>
          <dgm:resizeHandles val="exact"/>
        </dgm:presLayoutVars>
      </dgm:prSet>
      <dgm:spPr/>
    </dgm:pt>
    <dgm:pt modelId="{776AF901-AFFD-4E5B-82ED-4E900F05F75D}" type="pres">
      <dgm:prSet presAssocID="{DAEE32E9-0B27-473F-B978-40B846140C56}" presName="compNode" presStyleCnt="0"/>
      <dgm:spPr/>
    </dgm:pt>
    <dgm:pt modelId="{417DF3E3-DFBE-4D0C-8E13-EA8E8506921F}" type="pres">
      <dgm:prSet presAssocID="{DAEE32E9-0B27-473F-B978-40B846140C5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B74996B-B7F7-4814-9259-2BE5B9DEAEA6}" type="pres">
      <dgm:prSet presAssocID="{DAEE32E9-0B27-473F-B978-40B846140C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E36DA1E3-5D8A-4500-ACC0-836D457CCC77}" type="pres">
      <dgm:prSet presAssocID="{DAEE32E9-0B27-473F-B978-40B846140C56}" presName="spaceRect" presStyleCnt="0"/>
      <dgm:spPr/>
    </dgm:pt>
    <dgm:pt modelId="{6417DD0C-7B0D-47B9-8283-752F5F5E0931}" type="pres">
      <dgm:prSet presAssocID="{DAEE32E9-0B27-473F-B978-40B846140C56}" presName="textRect" presStyleLbl="revTx" presStyleIdx="0" presStyleCnt="3">
        <dgm:presLayoutVars>
          <dgm:chMax val="1"/>
          <dgm:chPref val="1"/>
        </dgm:presLayoutVars>
      </dgm:prSet>
      <dgm:spPr/>
    </dgm:pt>
    <dgm:pt modelId="{73E2E73B-0C9A-4F7D-B2E2-94275E746030}" type="pres">
      <dgm:prSet presAssocID="{83F5ED16-397F-4390-B2B3-1F9513D0F2EC}" presName="sibTrans" presStyleCnt="0"/>
      <dgm:spPr/>
    </dgm:pt>
    <dgm:pt modelId="{A9B8D486-AF22-4897-8535-FEEF7BD2F37E}" type="pres">
      <dgm:prSet presAssocID="{2011DBF4-B0F9-48A6-AF17-8948CBEECF7A}" presName="compNode" presStyleCnt="0"/>
      <dgm:spPr/>
    </dgm:pt>
    <dgm:pt modelId="{F4D1351A-228B-43C9-8E18-79107E2B0E3F}" type="pres">
      <dgm:prSet presAssocID="{2011DBF4-B0F9-48A6-AF17-8948CBEECF7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4466F1A-70D8-4FB0-A8EB-5F9ECC1CE147}" type="pres">
      <dgm:prSet presAssocID="{2011DBF4-B0F9-48A6-AF17-8948CBEECF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1168B2B8-F992-4551-B419-238A5631767A}" type="pres">
      <dgm:prSet presAssocID="{2011DBF4-B0F9-48A6-AF17-8948CBEECF7A}" presName="spaceRect" presStyleCnt="0"/>
      <dgm:spPr/>
    </dgm:pt>
    <dgm:pt modelId="{75E4063C-B1CF-4A87-8587-118F3B9B0043}" type="pres">
      <dgm:prSet presAssocID="{2011DBF4-B0F9-48A6-AF17-8948CBEECF7A}" presName="textRect" presStyleLbl="revTx" presStyleIdx="1" presStyleCnt="3">
        <dgm:presLayoutVars>
          <dgm:chMax val="1"/>
          <dgm:chPref val="1"/>
        </dgm:presLayoutVars>
      </dgm:prSet>
      <dgm:spPr/>
    </dgm:pt>
    <dgm:pt modelId="{D0434B38-4B63-4ECE-9BF1-7E69BE60016A}" type="pres">
      <dgm:prSet presAssocID="{19B297FA-5EB5-4B2F-BA06-8FA3E6BC975C}" presName="sibTrans" presStyleCnt="0"/>
      <dgm:spPr/>
    </dgm:pt>
    <dgm:pt modelId="{C35A2B89-7E95-4FF5-88DE-AE4C12C23315}" type="pres">
      <dgm:prSet presAssocID="{3E0ECA0C-7CA3-49D8-AADB-5562A439BE9A}" presName="compNode" presStyleCnt="0"/>
      <dgm:spPr/>
    </dgm:pt>
    <dgm:pt modelId="{3EC8653C-7039-4713-B986-7600185CC721}" type="pres">
      <dgm:prSet presAssocID="{3E0ECA0C-7CA3-49D8-AADB-5562A439BE9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2BA514A-72C8-4742-941B-41E374C183EF}" type="pres">
      <dgm:prSet presAssocID="{3E0ECA0C-7CA3-49D8-AADB-5562A439BE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B9949A07-F1CE-4B12-9CB4-97E2070D7C70}" type="pres">
      <dgm:prSet presAssocID="{3E0ECA0C-7CA3-49D8-AADB-5562A439BE9A}" presName="spaceRect" presStyleCnt="0"/>
      <dgm:spPr/>
    </dgm:pt>
    <dgm:pt modelId="{75C33EB8-BE7B-4CBF-8766-58E91065057F}" type="pres">
      <dgm:prSet presAssocID="{3E0ECA0C-7CA3-49D8-AADB-5562A439BE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8AF906-BBBD-4E0C-8829-BBDCCB1B1EA8}" srcId="{6D0462F1-3028-4363-A8D6-7B721B3EF436}" destId="{2011DBF4-B0F9-48A6-AF17-8948CBEECF7A}" srcOrd="1" destOrd="0" parTransId="{457B28CD-1B35-467E-B746-558D32DFD928}" sibTransId="{19B297FA-5EB5-4B2F-BA06-8FA3E6BC975C}"/>
    <dgm:cxn modelId="{D64A4620-1093-4AD4-A36F-D64678422ED0}" srcId="{6D0462F1-3028-4363-A8D6-7B721B3EF436}" destId="{3E0ECA0C-7CA3-49D8-AADB-5562A439BE9A}" srcOrd="2" destOrd="0" parTransId="{8AB95461-AE79-4790-82FC-1E1645204459}" sibTransId="{869B4150-8638-4834-8A49-8EC79050742D}"/>
    <dgm:cxn modelId="{E5D96063-9313-7340-83BE-C7F6ADBA2C8A}" type="presOf" srcId="{DAEE32E9-0B27-473F-B978-40B846140C56}" destId="{6417DD0C-7B0D-47B9-8283-752F5F5E0931}" srcOrd="0" destOrd="0" presId="urn:microsoft.com/office/officeart/2018/5/layout/IconLeafLabelList"/>
    <dgm:cxn modelId="{BFB14C76-80C4-4445-9F93-B6A21312FA63}" type="presOf" srcId="{3E0ECA0C-7CA3-49D8-AADB-5562A439BE9A}" destId="{75C33EB8-BE7B-4CBF-8766-58E91065057F}" srcOrd="0" destOrd="0" presId="urn:microsoft.com/office/officeart/2018/5/layout/IconLeafLabelList"/>
    <dgm:cxn modelId="{24283F95-3886-444C-B890-307C8A122422}" srcId="{6D0462F1-3028-4363-A8D6-7B721B3EF436}" destId="{DAEE32E9-0B27-473F-B978-40B846140C56}" srcOrd="0" destOrd="0" parTransId="{32B777A2-A09C-48C2-A579-1A1CA1C0D75C}" sibTransId="{83F5ED16-397F-4390-B2B3-1F9513D0F2EC}"/>
    <dgm:cxn modelId="{90E6A0AF-654A-0C4C-BDF2-B396F2D3422A}" type="presOf" srcId="{6D0462F1-3028-4363-A8D6-7B721B3EF436}" destId="{CC55181F-27AB-4EE5-AF12-46A0722AFC9F}" srcOrd="0" destOrd="0" presId="urn:microsoft.com/office/officeart/2018/5/layout/IconLeafLabelList"/>
    <dgm:cxn modelId="{5B2A85C7-599D-8D47-8FE3-4D78BF8CFBFE}" type="presOf" srcId="{2011DBF4-B0F9-48A6-AF17-8948CBEECF7A}" destId="{75E4063C-B1CF-4A87-8587-118F3B9B0043}" srcOrd="0" destOrd="0" presId="urn:microsoft.com/office/officeart/2018/5/layout/IconLeafLabelList"/>
    <dgm:cxn modelId="{C15D061E-4A0C-C74C-9F3B-76072A805984}" type="presParOf" srcId="{CC55181F-27AB-4EE5-AF12-46A0722AFC9F}" destId="{776AF901-AFFD-4E5B-82ED-4E900F05F75D}" srcOrd="0" destOrd="0" presId="urn:microsoft.com/office/officeart/2018/5/layout/IconLeafLabelList"/>
    <dgm:cxn modelId="{604DB6A1-671C-2E4C-85C7-D12A91B81A3E}" type="presParOf" srcId="{776AF901-AFFD-4E5B-82ED-4E900F05F75D}" destId="{417DF3E3-DFBE-4D0C-8E13-EA8E8506921F}" srcOrd="0" destOrd="0" presId="urn:microsoft.com/office/officeart/2018/5/layout/IconLeafLabelList"/>
    <dgm:cxn modelId="{45DE9EB5-65A6-7741-A64E-C176F7B533F6}" type="presParOf" srcId="{776AF901-AFFD-4E5B-82ED-4E900F05F75D}" destId="{5B74996B-B7F7-4814-9259-2BE5B9DEAEA6}" srcOrd="1" destOrd="0" presId="urn:microsoft.com/office/officeart/2018/5/layout/IconLeafLabelList"/>
    <dgm:cxn modelId="{C85F4310-54AB-E847-8BAC-FEE574841186}" type="presParOf" srcId="{776AF901-AFFD-4E5B-82ED-4E900F05F75D}" destId="{E36DA1E3-5D8A-4500-ACC0-836D457CCC77}" srcOrd="2" destOrd="0" presId="urn:microsoft.com/office/officeart/2018/5/layout/IconLeafLabelList"/>
    <dgm:cxn modelId="{037E28EC-C542-4344-B3A1-3537B7C4F021}" type="presParOf" srcId="{776AF901-AFFD-4E5B-82ED-4E900F05F75D}" destId="{6417DD0C-7B0D-47B9-8283-752F5F5E0931}" srcOrd="3" destOrd="0" presId="urn:microsoft.com/office/officeart/2018/5/layout/IconLeafLabelList"/>
    <dgm:cxn modelId="{A7EEAC20-E4DF-7943-AA54-7C8AD23F2A1E}" type="presParOf" srcId="{CC55181F-27AB-4EE5-AF12-46A0722AFC9F}" destId="{73E2E73B-0C9A-4F7D-B2E2-94275E746030}" srcOrd="1" destOrd="0" presId="urn:microsoft.com/office/officeart/2018/5/layout/IconLeafLabelList"/>
    <dgm:cxn modelId="{A906AD74-7CBD-944A-BE0C-3893F996DF72}" type="presParOf" srcId="{CC55181F-27AB-4EE5-AF12-46A0722AFC9F}" destId="{A9B8D486-AF22-4897-8535-FEEF7BD2F37E}" srcOrd="2" destOrd="0" presId="urn:microsoft.com/office/officeart/2018/5/layout/IconLeafLabelList"/>
    <dgm:cxn modelId="{8E7377D1-0803-3742-A0F5-9C0023311A71}" type="presParOf" srcId="{A9B8D486-AF22-4897-8535-FEEF7BD2F37E}" destId="{F4D1351A-228B-43C9-8E18-79107E2B0E3F}" srcOrd="0" destOrd="0" presId="urn:microsoft.com/office/officeart/2018/5/layout/IconLeafLabelList"/>
    <dgm:cxn modelId="{C75B6088-7294-0D4A-A95B-64B21A2F2A34}" type="presParOf" srcId="{A9B8D486-AF22-4897-8535-FEEF7BD2F37E}" destId="{64466F1A-70D8-4FB0-A8EB-5F9ECC1CE147}" srcOrd="1" destOrd="0" presId="urn:microsoft.com/office/officeart/2018/5/layout/IconLeafLabelList"/>
    <dgm:cxn modelId="{DD9939F5-5364-3245-A2D7-360169DE38F8}" type="presParOf" srcId="{A9B8D486-AF22-4897-8535-FEEF7BD2F37E}" destId="{1168B2B8-F992-4551-B419-238A5631767A}" srcOrd="2" destOrd="0" presId="urn:microsoft.com/office/officeart/2018/5/layout/IconLeafLabelList"/>
    <dgm:cxn modelId="{F9CC22F5-FE41-0241-8657-9A05F1CC02C5}" type="presParOf" srcId="{A9B8D486-AF22-4897-8535-FEEF7BD2F37E}" destId="{75E4063C-B1CF-4A87-8587-118F3B9B0043}" srcOrd="3" destOrd="0" presId="urn:microsoft.com/office/officeart/2018/5/layout/IconLeafLabelList"/>
    <dgm:cxn modelId="{013E8992-FB6E-A047-A2AF-16AC0C4EDEEB}" type="presParOf" srcId="{CC55181F-27AB-4EE5-AF12-46A0722AFC9F}" destId="{D0434B38-4B63-4ECE-9BF1-7E69BE60016A}" srcOrd="3" destOrd="0" presId="urn:microsoft.com/office/officeart/2018/5/layout/IconLeafLabelList"/>
    <dgm:cxn modelId="{3B68D017-B8F7-AF48-A757-AA19D2FDDAF5}" type="presParOf" srcId="{CC55181F-27AB-4EE5-AF12-46A0722AFC9F}" destId="{C35A2B89-7E95-4FF5-88DE-AE4C12C23315}" srcOrd="4" destOrd="0" presId="urn:microsoft.com/office/officeart/2018/5/layout/IconLeafLabelList"/>
    <dgm:cxn modelId="{49E4F3EC-F0A7-254B-B9F9-E1F7811B7537}" type="presParOf" srcId="{C35A2B89-7E95-4FF5-88DE-AE4C12C23315}" destId="{3EC8653C-7039-4713-B986-7600185CC721}" srcOrd="0" destOrd="0" presId="urn:microsoft.com/office/officeart/2018/5/layout/IconLeafLabelList"/>
    <dgm:cxn modelId="{AD2AEB7A-644C-474C-B696-A45B34C8C4C7}" type="presParOf" srcId="{C35A2B89-7E95-4FF5-88DE-AE4C12C23315}" destId="{82BA514A-72C8-4742-941B-41E374C183EF}" srcOrd="1" destOrd="0" presId="urn:microsoft.com/office/officeart/2018/5/layout/IconLeafLabelList"/>
    <dgm:cxn modelId="{BA42F817-C26C-BE42-9686-406BCF41747F}" type="presParOf" srcId="{C35A2B89-7E95-4FF5-88DE-AE4C12C23315}" destId="{B9949A07-F1CE-4B12-9CB4-97E2070D7C70}" srcOrd="2" destOrd="0" presId="urn:microsoft.com/office/officeart/2018/5/layout/IconLeafLabelList"/>
    <dgm:cxn modelId="{0E732335-DEFB-0249-9B97-E03B6AF5F8ED}" type="presParOf" srcId="{C35A2B89-7E95-4FF5-88DE-AE4C12C23315}" destId="{75C33EB8-BE7B-4CBF-8766-58E91065057F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CE611-BF0B-4A35-95D8-30A364CAA530}">
      <dsp:nvSpPr>
        <dsp:cNvPr id="0" name=""/>
        <dsp:cNvSpPr/>
      </dsp:nvSpPr>
      <dsp:spPr>
        <a:xfrm>
          <a:off x="497718" y="1314756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9D399-8012-4EA7-BB3F-21A3520F156F}">
      <dsp:nvSpPr>
        <dsp:cNvPr id="0" name=""/>
        <dsp:cNvSpPr/>
      </dsp:nvSpPr>
      <dsp:spPr>
        <a:xfrm>
          <a:off x="782905" y="1599943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15A18-2BDC-49F3-AF46-D9D057FC9D4E}">
      <dsp:nvSpPr>
        <dsp:cNvPr id="0" name=""/>
        <dsp:cNvSpPr/>
      </dsp:nvSpPr>
      <dsp:spPr>
        <a:xfrm>
          <a:off x="69936" y="3069756"/>
          <a:ext cx="21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Barack Obama </a:t>
          </a:r>
          <a:r>
            <a:rPr lang="en-GB" sz="1100" i="1" kern="1200"/>
            <a:t>Pioneer of social-media-based campaigning (2008, 2012).</a:t>
          </a:r>
          <a:endParaRPr lang="en-US" sz="1100" kern="1200"/>
        </a:p>
      </dsp:txBody>
      <dsp:txXfrm>
        <a:off x="69936" y="3069756"/>
        <a:ext cx="2193750" cy="855000"/>
      </dsp:txXfrm>
    </dsp:sp>
    <dsp:sp modelId="{B783304A-BE40-42F2-8F5E-B68B4FE84BC1}">
      <dsp:nvSpPr>
        <dsp:cNvPr id="0" name=""/>
        <dsp:cNvSpPr/>
      </dsp:nvSpPr>
      <dsp:spPr>
        <a:xfrm>
          <a:off x="3075374" y="1314756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747E5-8F0B-4ACF-87F6-62176E3940A3}">
      <dsp:nvSpPr>
        <dsp:cNvPr id="0" name=""/>
        <dsp:cNvSpPr/>
      </dsp:nvSpPr>
      <dsp:spPr>
        <a:xfrm>
          <a:off x="3360561" y="1599943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4C7B-9759-40AE-A928-0A5E11F50615}">
      <dsp:nvSpPr>
        <dsp:cNvPr id="0" name=""/>
        <dsp:cNvSpPr/>
      </dsp:nvSpPr>
      <dsp:spPr>
        <a:xfrm>
          <a:off x="2647593" y="3069756"/>
          <a:ext cx="21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dirty="0"/>
            <a:t>Donald Trump </a:t>
          </a:r>
          <a:r>
            <a:rPr lang="en-GB" sz="1100" i="1" kern="1200" dirty="0"/>
            <a:t>Turned Twitter into his primary medium of political communication.</a:t>
          </a:r>
          <a:endParaRPr lang="en-US" sz="1100" kern="1200" dirty="0"/>
        </a:p>
      </dsp:txBody>
      <dsp:txXfrm>
        <a:off x="2647593" y="3069756"/>
        <a:ext cx="2193750" cy="855000"/>
      </dsp:txXfrm>
    </dsp:sp>
    <dsp:sp modelId="{2E5F4A95-2FD4-42D3-9825-8279C49D4C6F}">
      <dsp:nvSpPr>
        <dsp:cNvPr id="0" name=""/>
        <dsp:cNvSpPr/>
      </dsp:nvSpPr>
      <dsp:spPr>
        <a:xfrm>
          <a:off x="5653030" y="1314756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231D1-DF0F-4E2A-B90C-970E3F9D9755}">
      <dsp:nvSpPr>
        <dsp:cNvPr id="0" name=""/>
        <dsp:cNvSpPr/>
      </dsp:nvSpPr>
      <dsp:spPr>
        <a:xfrm>
          <a:off x="5938218" y="1599943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D9198-4ACF-413A-86C5-B9805E5492E7}">
      <dsp:nvSpPr>
        <dsp:cNvPr id="0" name=""/>
        <dsp:cNvSpPr/>
      </dsp:nvSpPr>
      <dsp:spPr>
        <a:xfrm>
          <a:off x="5225249" y="3069756"/>
          <a:ext cx="21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Joe Biden </a:t>
          </a:r>
          <a:r>
            <a:rPr lang="en-GB" sz="1100" i="1" kern="1200"/>
            <a:t>Inherits the platform during multiple crises: COVID-19, democratic backsliding concerns, economic recovery.</a:t>
          </a:r>
          <a:endParaRPr lang="en-US" sz="1100" kern="1200"/>
        </a:p>
      </dsp:txBody>
      <dsp:txXfrm>
        <a:off x="5225249" y="3069756"/>
        <a:ext cx="219375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ABA0D-51A5-4B7E-B868-C809930FF3B8}">
      <dsp:nvSpPr>
        <dsp:cNvPr id="0" name=""/>
        <dsp:cNvSpPr/>
      </dsp:nvSpPr>
      <dsp:spPr>
        <a:xfrm>
          <a:off x="0" y="103803"/>
          <a:ext cx="5166360" cy="477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9BE9E-2FDF-4B5C-A74E-9DCBDAD942E8}">
      <dsp:nvSpPr>
        <dsp:cNvPr id="0" name=""/>
        <dsp:cNvSpPr/>
      </dsp:nvSpPr>
      <dsp:spPr>
        <a:xfrm>
          <a:off x="144468" y="211258"/>
          <a:ext cx="262926" cy="262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5A75A-89CD-4659-A260-57DF576D352F}">
      <dsp:nvSpPr>
        <dsp:cNvPr id="0" name=""/>
        <dsp:cNvSpPr/>
      </dsp:nvSpPr>
      <dsp:spPr>
        <a:xfrm>
          <a:off x="551862" y="103803"/>
          <a:ext cx="4532050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Are campaign periods more negative and mobilising than presidencies?</a:t>
          </a:r>
          <a:endParaRPr lang="en-US" sz="1400" kern="1200"/>
        </a:p>
      </dsp:txBody>
      <dsp:txXfrm>
        <a:off x="551862" y="103803"/>
        <a:ext cx="4532050" cy="626824"/>
      </dsp:txXfrm>
    </dsp:sp>
    <dsp:sp modelId="{85FA9A82-977B-4614-AEA7-47CB4E750710}">
      <dsp:nvSpPr>
        <dsp:cNvPr id="0" name=""/>
        <dsp:cNvSpPr/>
      </dsp:nvSpPr>
      <dsp:spPr>
        <a:xfrm>
          <a:off x="0" y="887333"/>
          <a:ext cx="5166360" cy="477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E1700-EBEE-4A45-A22E-3CF4166AD7A7}">
      <dsp:nvSpPr>
        <dsp:cNvPr id="0" name=""/>
        <dsp:cNvSpPr/>
      </dsp:nvSpPr>
      <dsp:spPr>
        <a:xfrm>
          <a:off x="144468" y="994789"/>
          <a:ext cx="262926" cy="262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5FDA6-0BC9-45AE-A626-C3B7C5EF5415}">
      <dsp:nvSpPr>
        <dsp:cNvPr id="0" name=""/>
        <dsp:cNvSpPr/>
      </dsp:nvSpPr>
      <dsp:spPr>
        <a:xfrm>
          <a:off x="551862" y="887333"/>
          <a:ext cx="4532050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Which emotions dominate each president’s communication style?</a:t>
          </a:r>
          <a:endParaRPr lang="en-US" sz="1400" kern="1200"/>
        </a:p>
      </dsp:txBody>
      <dsp:txXfrm>
        <a:off x="551862" y="887333"/>
        <a:ext cx="4532050" cy="626824"/>
      </dsp:txXfrm>
    </dsp:sp>
    <dsp:sp modelId="{67B530E1-6B4F-4DA1-91FC-EF4219A63D3B}">
      <dsp:nvSpPr>
        <dsp:cNvPr id="0" name=""/>
        <dsp:cNvSpPr/>
      </dsp:nvSpPr>
      <dsp:spPr>
        <a:xfrm>
          <a:off x="0" y="1670864"/>
          <a:ext cx="5166360" cy="477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DF64F-CCD7-428A-9053-BAD5AA8CF810}">
      <dsp:nvSpPr>
        <dsp:cNvPr id="0" name=""/>
        <dsp:cNvSpPr/>
      </dsp:nvSpPr>
      <dsp:spPr>
        <a:xfrm>
          <a:off x="144468" y="1778320"/>
          <a:ext cx="262926" cy="262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53767-0146-4D15-A3F1-B05F9FA6E4A1}">
      <dsp:nvSpPr>
        <dsp:cNvPr id="0" name=""/>
        <dsp:cNvSpPr/>
      </dsp:nvSpPr>
      <dsp:spPr>
        <a:xfrm>
          <a:off x="551862" y="1670864"/>
          <a:ext cx="4532050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How are emotions targeted toward self, opponents, policy issues, or other actors?</a:t>
          </a:r>
          <a:endParaRPr lang="en-US" sz="1400" kern="1200"/>
        </a:p>
      </dsp:txBody>
      <dsp:txXfrm>
        <a:off x="551862" y="1670864"/>
        <a:ext cx="4532050" cy="626824"/>
      </dsp:txXfrm>
    </dsp:sp>
    <dsp:sp modelId="{0B31155E-F1E3-46AC-8D81-0397FD12ACD6}">
      <dsp:nvSpPr>
        <dsp:cNvPr id="0" name=""/>
        <dsp:cNvSpPr/>
      </dsp:nvSpPr>
      <dsp:spPr>
        <a:xfrm>
          <a:off x="0" y="2454395"/>
          <a:ext cx="5166360" cy="7277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FC2B7-D982-47F2-92B5-41B6F8882D88}">
      <dsp:nvSpPr>
        <dsp:cNvPr id="0" name=""/>
        <dsp:cNvSpPr/>
      </dsp:nvSpPr>
      <dsp:spPr>
        <a:xfrm>
          <a:off x="144609" y="2686955"/>
          <a:ext cx="262926" cy="262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92BD8-8080-4B1F-9CBA-B67916AFAD9F}">
      <dsp:nvSpPr>
        <dsp:cNvPr id="0" name=""/>
        <dsp:cNvSpPr/>
      </dsp:nvSpPr>
      <dsp:spPr>
        <a:xfrm>
          <a:off x="552144" y="2579500"/>
          <a:ext cx="4441669" cy="62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39" tIns="66339" rIns="66339" bIns="663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How do emotions vary across policy topics (economy, immigration, healthcare, security, environment, . . . )?</a:t>
          </a:r>
          <a:endParaRPr lang="en-US" sz="1400" kern="1200" dirty="0"/>
        </a:p>
      </dsp:txBody>
      <dsp:txXfrm>
        <a:off x="552144" y="2579500"/>
        <a:ext cx="4441669" cy="626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22CB8-0FFE-4541-BA7B-49219253AFCA}">
      <dsp:nvSpPr>
        <dsp:cNvPr id="0" name=""/>
        <dsp:cNvSpPr/>
      </dsp:nvSpPr>
      <dsp:spPr>
        <a:xfrm>
          <a:off x="1361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1: Data ingestion</a:t>
          </a:r>
          <a:br>
            <a:rPr lang="en-GB" sz="1100" kern="1200" dirty="0"/>
          </a:br>
          <a:r>
            <a:rPr lang="en-GB" sz="1100" kern="1200" dirty="0"/>
            <a:t>Import CSV files with tweets from Obama, Trump, Biden.</a:t>
          </a:r>
          <a:br>
            <a:rPr lang="en-GB" sz="1100" kern="1200" dirty="0"/>
          </a:br>
          <a:r>
            <a:rPr lang="en-GB" sz="1100" kern="1200" dirty="0"/>
            <a:t>Parse timestamps and tag tweets as campaign or presidency based on each actor’s electoral timeline.</a:t>
          </a:r>
          <a:endParaRPr lang="en-US" sz="1100" kern="1200" dirty="0"/>
        </a:p>
      </dsp:txBody>
      <dsp:txXfrm>
        <a:off x="1361" y="1865564"/>
        <a:ext cx="1716034" cy="2210406"/>
      </dsp:txXfrm>
    </dsp:sp>
    <dsp:sp modelId="{9FB1B076-CFE7-D546-A0A9-0451A98F6229}">
      <dsp:nvSpPr>
        <dsp:cNvPr id="0" name=""/>
        <dsp:cNvSpPr/>
      </dsp:nvSpPr>
      <dsp:spPr>
        <a:xfrm>
          <a:off x="499012" y="1346666"/>
          <a:ext cx="720734" cy="7207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04561" y="1452215"/>
        <a:ext cx="509636" cy="509636"/>
      </dsp:txXfrm>
    </dsp:sp>
    <dsp:sp modelId="{5C58C989-F0CB-F144-9318-06CE01ACA124}">
      <dsp:nvSpPr>
        <dsp:cNvPr id="0" name=""/>
        <dsp:cNvSpPr/>
      </dsp:nvSpPr>
      <dsp:spPr>
        <a:xfrm>
          <a:off x="0" y="4148206"/>
          <a:ext cx="1716034" cy="1440"/>
        </a:xfrm>
        <a:prstGeom prst="rect">
          <a:avLst/>
        </a:prstGeom>
        <a:solidFill>
          <a:schemeClr val="accent2">
            <a:hueOff val="-942637"/>
            <a:satOff val="-1855"/>
            <a:lumOff val="1159"/>
            <a:alphaOff val="0"/>
          </a:schemeClr>
        </a:solidFill>
        <a:ln w="19050" cap="flat" cmpd="sng" algn="ctr">
          <a:solidFill>
            <a:schemeClr val="accent2">
              <a:hueOff val="-942637"/>
              <a:satOff val="-1855"/>
              <a:lumOff val="11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3E447-0BC8-4949-8879-AE8AD7AEC804}">
      <dsp:nvSpPr>
        <dsp:cNvPr id="0" name=""/>
        <dsp:cNvSpPr/>
      </dsp:nvSpPr>
      <dsp:spPr>
        <a:xfrm>
          <a:off x="1889000" y="465640"/>
          <a:ext cx="1716034" cy="3662725"/>
        </a:xfrm>
        <a:prstGeom prst="rect">
          <a:avLst/>
        </a:prstGeom>
        <a:solidFill>
          <a:schemeClr val="accent2">
            <a:tint val="40000"/>
            <a:alpha val="90000"/>
            <a:hueOff val="-2209533"/>
            <a:satOff val="4784"/>
            <a:lumOff val="44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2209533"/>
              <a:satOff val="4784"/>
              <a:lumOff val="4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2: Pre-processing and balancing</a:t>
          </a:r>
          <a:br>
            <a:rPr lang="en-GB" sz="1100" kern="1200" dirty="0"/>
          </a:br>
          <a:r>
            <a:rPr lang="en-GB" sz="1100" kern="1200" dirty="0"/>
            <a:t>Lowercase text, remove URLs and user handles, strip non-ASCII noise.</a:t>
          </a:r>
          <a:br>
            <a:rPr lang="en-GB" sz="1100" kern="1200" dirty="0"/>
          </a:br>
          <a:r>
            <a:rPr lang="en-GB" sz="1100" kern="1200" dirty="0"/>
            <a:t>To keep computation tractable and avoid imbalance: </a:t>
          </a:r>
          <a:r>
            <a:rPr lang="en-GB" sz="1100" kern="1200" dirty="0" err="1"/>
            <a:t>downsample</a:t>
          </a:r>
          <a:r>
            <a:rPr lang="en-GB" sz="1100" kern="1200" dirty="0"/>
            <a:t> each actor–phase combination to at most 1,500 tweets.</a:t>
          </a:r>
          <a:endParaRPr lang="en-US" sz="1100" kern="1200" dirty="0"/>
        </a:p>
      </dsp:txBody>
      <dsp:txXfrm>
        <a:off x="1889000" y="1857476"/>
        <a:ext cx="1716034" cy="2197635"/>
      </dsp:txXfrm>
    </dsp:sp>
    <dsp:sp modelId="{1079F087-BC8E-3E45-8060-1689E5CA7B0C}">
      <dsp:nvSpPr>
        <dsp:cNvPr id="0" name=""/>
        <dsp:cNvSpPr/>
      </dsp:nvSpPr>
      <dsp:spPr>
        <a:xfrm>
          <a:off x="2386650" y="1336023"/>
          <a:ext cx="720734" cy="720734"/>
        </a:xfrm>
        <a:prstGeom prst="ellipse">
          <a:avLst/>
        </a:prstGeom>
        <a:solidFill>
          <a:schemeClr val="accent2">
            <a:hueOff val="-1885274"/>
            <a:satOff val="-3711"/>
            <a:lumOff val="2317"/>
            <a:alphaOff val="0"/>
          </a:schemeClr>
        </a:solidFill>
        <a:ln w="19050" cap="flat" cmpd="sng" algn="ctr">
          <a:solidFill>
            <a:schemeClr val="accent2">
              <a:hueOff val="-1885274"/>
              <a:satOff val="-3711"/>
              <a:lumOff val="2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492199" y="1441572"/>
        <a:ext cx="509636" cy="509636"/>
      </dsp:txXfrm>
    </dsp:sp>
    <dsp:sp modelId="{91F8A759-5D28-5440-8C20-E35D1CA91BC9}">
      <dsp:nvSpPr>
        <dsp:cNvPr id="0" name=""/>
        <dsp:cNvSpPr/>
      </dsp:nvSpPr>
      <dsp:spPr>
        <a:xfrm>
          <a:off x="1889000" y="4149574"/>
          <a:ext cx="1716034" cy="72"/>
        </a:xfrm>
        <a:prstGeom prst="rect">
          <a:avLst/>
        </a:prstGeom>
        <a:solidFill>
          <a:schemeClr val="accent2">
            <a:hueOff val="-2827911"/>
            <a:satOff val="-5566"/>
            <a:lumOff val="3476"/>
            <a:alphaOff val="0"/>
          </a:schemeClr>
        </a:solidFill>
        <a:ln w="19050" cap="flat" cmpd="sng" algn="ctr">
          <a:solidFill>
            <a:schemeClr val="accent2">
              <a:hueOff val="-2827911"/>
              <a:satOff val="-5566"/>
              <a:lumOff val="34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A1E1-A29B-A94E-B2E1-47EA891753C8}">
      <dsp:nvSpPr>
        <dsp:cNvPr id="0" name=""/>
        <dsp:cNvSpPr/>
      </dsp:nvSpPr>
      <dsp:spPr>
        <a:xfrm>
          <a:off x="3776638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4419065"/>
            <a:satOff val="9567"/>
            <a:lumOff val="89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4419065"/>
              <a:satOff val="9567"/>
              <a:lumOff val="8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3: Topic and target labelling</a:t>
          </a:r>
          <a:br>
            <a:rPr lang="en-GB" sz="1100" kern="1200" dirty="0"/>
          </a:br>
          <a:r>
            <a:rPr lang="en-GB" sz="1100" kern="1200" dirty="0"/>
            <a:t>Apply keyword-based rules to assign: one of eight topics (economy, immigration, healthcare, . . . ), one rhetorical target: self, opponent, issue, or other.</a:t>
          </a:r>
          <a:endParaRPr lang="en-US" sz="1100" kern="1200" dirty="0"/>
        </a:p>
      </dsp:txBody>
      <dsp:txXfrm>
        <a:off x="3776638" y="1865564"/>
        <a:ext cx="1716034" cy="2210406"/>
      </dsp:txXfrm>
    </dsp:sp>
    <dsp:sp modelId="{CF8758EA-1BD5-7B42-9769-3273393CFCB2}">
      <dsp:nvSpPr>
        <dsp:cNvPr id="0" name=""/>
        <dsp:cNvSpPr/>
      </dsp:nvSpPr>
      <dsp:spPr>
        <a:xfrm>
          <a:off x="4274288" y="1346666"/>
          <a:ext cx="720734" cy="720734"/>
        </a:xfrm>
        <a:prstGeom prst="ellipse">
          <a:avLst/>
        </a:prstGeom>
        <a:solidFill>
          <a:schemeClr val="accent2">
            <a:hueOff val="-3770548"/>
            <a:satOff val="-7421"/>
            <a:lumOff val="4635"/>
            <a:alphaOff val="0"/>
          </a:schemeClr>
        </a:solidFill>
        <a:ln w="19050" cap="flat" cmpd="sng" algn="ctr">
          <a:solidFill>
            <a:schemeClr val="accent2">
              <a:hueOff val="-3770548"/>
              <a:satOff val="-7421"/>
              <a:lumOff val="46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379837" y="1452215"/>
        <a:ext cx="509636" cy="509636"/>
      </dsp:txXfrm>
    </dsp:sp>
    <dsp:sp modelId="{0646CBBC-3937-744C-B834-F317C46CBF79}">
      <dsp:nvSpPr>
        <dsp:cNvPr id="0" name=""/>
        <dsp:cNvSpPr/>
      </dsp:nvSpPr>
      <dsp:spPr>
        <a:xfrm flipV="1">
          <a:off x="3774193" y="4149646"/>
          <a:ext cx="1703181" cy="1440"/>
        </a:xfrm>
        <a:prstGeom prst="rect">
          <a:avLst/>
        </a:prstGeom>
        <a:solidFill>
          <a:schemeClr val="accent2">
            <a:hueOff val="-4713185"/>
            <a:satOff val="-9276"/>
            <a:lumOff val="5793"/>
            <a:alphaOff val="0"/>
          </a:schemeClr>
        </a:solidFill>
        <a:ln w="19050" cap="flat" cmpd="sng" algn="ctr">
          <a:solidFill>
            <a:schemeClr val="accent2">
              <a:hueOff val="-4713185"/>
              <a:satOff val="-9276"/>
              <a:lumOff val="5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7D6D0-790C-9A44-8C52-A0F886D04700}">
      <dsp:nvSpPr>
        <dsp:cNvPr id="0" name=""/>
        <dsp:cNvSpPr/>
      </dsp:nvSpPr>
      <dsp:spPr>
        <a:xfrm>
          <a:off x="5664276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6628598"/>
            <a:satOff val="14351"/>
            <a:lumOff val="133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6628598"/>
              <a:satOff val="143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Step 4: Emotion classification</a:t>
          </a:r>
          <a:br>
            <a:rPr lang="en-GB" sz="1100" kern="1200" dirty="0"/>
          </a:br>
          <a:r>
            <a:rPr lang="en-GB" sz="1100" kern="1200" dirty="0"/>
            <a:t>Use </a:t>
          </a:r>
          <a:r>
            <a:rPr lang="en-GB" sz="1100" kern="1200" dirty="0" err="1"/>
            <a:t>DistillBERT</a:t>
          </a:r>
          <a:r>
            <a:rPr lang="en-GB" sz="1100" kern="1200" dirty="0"/>
            <a:t>: BERT transformer fine-tuned on the </a:t>
          </a:r>
          <a:r>
            <a:rPr lang="en-GB" sz="1100" kern="1200" dirty="0" err="1"/>
            <a:t>GoEmotions</a:t>
          </a:r>
          <a:r>
            <a:rPr lang="en-GB" sz="1100" kern="1200" dirty="0"/>
            <a:t> dataset.</a:t>
          </a:r>
          <a:br>
            <a:rPr lang="en-GB" sz="1100" kern="1200" dirty="0"/>
          </a:br>
          <a:r>
            <a:rPr lang="en-GB" sz="1100" kern="1200" dirty="0"/>
            <a:t>For each tweet: obtain probabilities for 27 fine-grained emotions, then map to 7 key emotions + valence.</a:t>
          </a:r>
          <a:endParaRPr lang="en-US" sz="1100" kern="1200" dirty="0"/>
        </a:p>
      </dsp:txBody>
      <dsp:txXfrm>
        <a:off x="5664276" y="1865564"/>
        <a:ext cx="1716034" cy="2210406"/>
      </dsp:txXfrm>
    </dsp:sp>
    <dsp:sp modelId="{510B40C3-8E6E-474C-B1E7-DA4491EE03F2}">
      <dsp:nvSpPr>
        <dsp:cNvPr id="0" name=""/>
        <dsp:cNvSpPr/>
      </dsp:nvSpPr>
      <dsp:spPr>
        <a:xfrm>
          <a:off x="6161926" y="1346666"/>
          <a:ext cx="720734" cy="720734"/>
        </a:xfrm>
        <a:prstGeom prst="ellipse">
          <a:avLst/>
        </a:prstGeom>
        <a:solidFill>
          <a:schemeClr val="accent2">
            <a:hueOff val="-5655822"/>
            <a:satOff val="-11132"/>
            <a:lumOff val="6952"/>
            <a:alphaOff val="0"/>
          </a:schemeClr>
        </a:solidFill>
        <a:ln w="19050" cap="flat" cmpd="sng" algn="ctr">
          <a:solidFill>
            <a:schemeClr val="accent2">
              <a:hueOff val="-5655822"/>
              <a:satOff val="-11132"/>
              <a:lumOff val="6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267475" y="1452215"/>
        <a:ext cx="509636" cy="509636"/>
      </dsp:txXfrm>
    </dsp:sp>
    <dsp:sp modelId="{8D5638B7-AFA8-C547-B44F-469813FF49A9}">
      <dsp:nvSpPr>
        <dsp:cNvPr id="0" name=""/>
        <dsp:cNvSpPr/>
      </dsp:nvSpPr>
      <dsp:spPr>
        <a:xfrm>
          <a:off x="5655404" y="4149646"/>
          <a:ext cx="1716034" cy="72"/>
        </a:xfrm>
        <a:prstGeom prst="rect">
          <a:avLst/>
        </a:prstGeom>
        <a:solidFill>
          <a:schemeClr val="accent2">
            <a:hueOff val="-6598459"/>
            <a:satOff val="-12987"/>
            <a:lumOff val="8110"/>
            <a:alphaOff val="0"/>
          </a:schemeClr>
        </a:solidFill>
        <a:ln w="19050" cap="flat" cmpd="sng" algn="ctr">
          <a:solidFill>
            <a:schemeClr val="accent2">
              <a:hueOff val="-6598459"/>
              <a:satOff val="-12987"/>
              <a:lumOff val="8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4774E-9395-4D44-8632-883593B585A5}">
      <dsp:nvSpPr>
        <dsp:cNvPr id="0" name=""/>
        <dsp:cNvSpPr/>
      </dsp:nvSpPr>
      <dsp:spPr>
        <a:xfrm>
          <a:off x="7551915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8838130"/>
            <a:satOff val="19134"/>
            <a:lumOff val="178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8838130"/>
              <a:satOff val="19134"/>
              <a:lumOff val="1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Step 5: Aggregation and visualisation</a:t>
          </a:r>
          <a:br>
            <a:rPr lang="en-GB" sz="1100" kern="1200"/>
          </a:br>
          <a:r>
            <a:rPr lang="en-GB" sz="1100" kern="1200"/>
            <a:t>Compute emotion shares by actor, phase, topic, target, and month.</a:t>
          </a:r>
          <a:br>
            <a:rPr lang="en-GB" sz="1100" kern="1200"/>
          </a:br>
          <a:r>
            <a:rPr lang="en-GB" sz="1100" kern="1200"/>
            <a:t>Generate: stacked bar plots for valence, bar plots and heatmaps by topic and target, time series for anger/fear and positive emotions.</a:t>
          </a:r>
          <a:endParaRPr lang="en-US" sz="1100" kern="1200"/>
        </a:p>
      </dsp:txBody>
      <dsp:txXfrm>
        <a:off x="7551915" y="1865564"/>
        <a:ext cx="1716034" cy="2210406"/>
      </dsp:txXfrm>
    </dsp:sp>
    <dsp:sp modelId="{DA094EB2-2982-5B4C-A021-9DE6CB14ED57}">
      <dsp:nvSpPr>
        <dsp:cNvPr id="0" name=""/>
        <dsp:cNvSpPr/>
      </dsp:nvSpPr>
      <dsp:spPr>
        <a:xfrm>
          <a:off x="8049565" y="1346666"/>
          <a:ext cx="720734" cy="720734"/>
        </a:xfrm>
        <a:prstGeom prst="ellipse">
          <a:avLst/>
        </a:prstGeom>
        <a:solidFill>
          <a:schemeClr val="accent2">
            <a:hueOff val="-7541096"/>
            <a:satOff val="-14842"/>
            <a:lumOff val="9269"/>
            <a:alphaOff val="0"/>
          </a:schemeClr>
        </a:solidFill>
        <a:ln w="19050" cap="flat" cmpd="sng" algn="ctr">
          <a:solidFill>
            <a:schemeClr val="accent2">
              <a:hueOff val="-7541096"/>
              <a:satOff val="-14842"/>
              <a:lumOff val="9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5</a:t>
          </a:r>
          <a:endParaRPr lang="en-US" sz="3500" kern="1200" dirty="0"/>
        </a:p>
      </dsp:txBody>
      <dsp:txXfrm>
        <a:off x="8155114" y="1452215"/>
        <a:ext cx="509636" cy="509636"/>
      </dsp:txXfrm>
    </dsp:sp>
    <dsp:sp modelId="{7123A431-F6E0-C147-B010-1D595B7F2DD0}">
      <dsp:nvSpPr>
        <dsp:cNvPr id="0" name=""/>
        <dsp:cNvSpPr/>
      </dsp:nvSpPr>
      <dsp:spPr>
        <a:xfrm>
          <a:off x="7543043" y="4149574"/>
          <a:ext cx="1716034" cy="72"/>
        </a:xfrm>
        <a:prstGeom prst="rect">
          <a:avLst/>
        </a:prstGeom>
        <a:solidFill>
          <a:schemeClr val="accent2">
            <a:hueOff val="-8483733"/>
            <a:satOff val="-16697"/>
            <a:lumOff val="10428"/>
            <a:alphaOff val="0"/>
          </a:schemeClr>
        </a:solidFill>
        <a:ln w="19050" cap="flat" cmpd="sng" algn="ctr">
          <a:solidFill>
            <a:schemeClr val="accent2">
              <a:hueOff val="-8483733"/>
              <a:satOff val="-16697"/>
              <a:lumOff val="104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9BBDF-D71B-644A-8C92-5B9E32C13837}">
      <dsp:nvSpPr>
        <dsp:cNvPr id="0" name=""/>
        <dsp:cNvSpPr/>
      </dsp:nvSpPr>
      <dsp:spPr>
        <a:xfrm>
          <a:off x="9439553" y="465640"/>
          <a:ext cx="1716034" cy="3684010"/>
        </a:xfrm>
        <a:prstGeom prst="rect">
          <a:avLst/>
        </a:prstGeom>
        <a:solidFill>
          <a:schemeClr val="accent2">
            <a:tint val="40000"/>
            <a:alpha val="90000"/>
            <a:hueOff val="-11047663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3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89" tIns="330200" rIns="1337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Step 6: Explainability</a:t>
          </a:r>
          <a:br>
            <a:rPr lang="en-GB" sz="1100" kern="1200"/>
          </a:br>
          <a:r>
            <a:rPr lang="en-GB" sz="1100" kern="1200"/>
            <a:t>Apply SHAP to produce token-level force plots.</a:t>
          </a:r>
          <a:br>
            <a:rPr lang="en-GB" sz="1100" kern="1200"/>
          </a:br>
          <a:r>
            <a:rPr lang="en-GB" sz="1100" kern="1200"/>
            <a:t>Inspect last-layer attention to visualise which words attend to each other in emotional predictions.</a:t>
          </a:r>
          <a:endParaRPr lang="en-US" sz="1100" kern="1200"/>
        </a:p>
      </dsp:txBody>
      <dsp:txXfrm>
        <a:off x="9439553" y="1865564"/>
        <a:ext cx="1716034" cy="2210406"/>
      </dsp:txXfrm>
    </dsp:sp>
    <dsp:sp modelId="{AFD63C62-60E9-C74E-9B71-D203483A9C90}">
      <dsp:nvSpPr>
        <dsp:cNvPr id="0" name=""/>
        <dsp:cNvSpPr/>
      </dsp:nvSpPr>
      <dsp:spPr>
        <a:xfrm>
          <a:off x="9937203" y="1346666"/>
          <a:ext cx="720734" cy="720734"/>
        </a:xfrm>
        <a:prstGeom prst="ellipse">
          <a:avLst/>
        </a:prstGeom>
        <a:solidFill>
          <a:schemeClr val="accent2">
            <a:hueOff val="-9426370"/>
            <a:satOff val="-18553"/>
            <a:lumOff val="11586"/>
            <a:alphaOff val="0"/>
          </a:schemeClr>
        </a:solidFill>
        <a:ln w="19050" cap="flat" cmpd="sng" algn="ctr">
          <a:solidFill>
            <a:schemeClr val="accent2">
              <a:hueOff val="-9426370"/>
              <a:satOff val="-18553"/>
              <a:lumOff val="11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1" tIns="12700" rIns="56191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6</a:t>
          </a:r>
        </a:p>
      </dsp:txBody>
      <dsp:txXfrm>
        <a:off x="10042752" y="1452215"/>
        <a:ext cx="509636" cy="509636"/>
      </dsp:txXfrm>
    </dsp:sp>
    <dsp:sp modelId="{BFF5EA22-0991-824F-A896-200B5D4BB84C}">
      <dsp:nvSpPr>
        <dsp:cNvPr id="0" name=""/>
        <dsp:cNvSpPr/>
      </dsp:nvSpPr>
      <dsp:spPr>
        <a:xfrm>
          <a:off x="9434353" y="4149574"/>
          <a:ext cx="1716034" cy="72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DF3E3-DFBE-4D0C-8E13-EA8E8506921F}">
      <dsp:nvSpPr>
        <dsp:cNvPr id="0" name=""/>
        <dsp:cNvSpPr/>
      </dsp:nvSpPr>
      <dsp:spPr>
        <a:xfrm>
          <a:off x="505136" y="93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4996B-B7F7-4814-9259-2BE5B9DEAEA6}">
      <dsp:nvSpPr>
        <dsp:cNvPr id="0" name=""/>
        <dsp:cNvSpPr/>
      </dsp:nvSpPr>
      <dsp:spPr>
        <a:xfrm>
          <a:off x="734566" y="230367"/>
          <a:ext cx="617695" cy="617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7DD0C-7B0D-47B9-8283-752F5F5E0931}">
      <dsp:nvSpPr>
        <dsp:cNvPr id="0" name=""/>
        <dsp:cNvSpPr/>
      </dsp:nvSpPr>
      <dsp:spPr>
        <a:xfrm>
          <a:off x="160992" y="1412812"/>
          <a:ext cx="1764843" cy="99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Campaign periods are more negative than presidencies for all actors.</a:t>
          </a:r>
        </a:p>
      </dsp:txBody>
      <dsp:txXfrm>
        <a:off x="160992" y="1412812"/>
        <a:ext cx="1764843" cy="995482"/>
      </dsp:txXfrm>
    </dsp:sp>
    <dsp:sp modelId="{F4D1351A-228B-43C9-8E18-79107E2B0E3F}">
      <dsp:nvSpPr>
        <dsp:cNvPr id="0" name=""/>
        <dsp:cNvSpPr/>
      </dsp:nvSpPr>
      <dsp:spPr>
        <a:xfrm>
          <a:off x="2578828" y="93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66F1A-70D8-4FB0-A8EB-5F9ECC1CE147}">
      <dsp:nvSpPr>
        <dsp:cNvPr id="0" name=""/>
        <dsp:cNvSpPr/>
      </dsp:nvSpPr>
      <dsp:spPr>
        <a:xfrm>
          <a:off x="2808258" y="230367"/>
          <a:ext cx="617695" cy="617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4063C-B1CF-4A87-8587-118F3B9B0043}">
      <dsp:nvSpPr>
        <dsp:cNvPr id="0" name=""/>
        <dsp:cNvSpPr/>
      </dsp:nvSpPr>
      <dsp:spPr>
        <a:xfrm>
          <a:off x="2234683" y="1412812"/>
          <a:ext cx="1764843" cy="99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Effect is strongest for Donald Trump whose campaign shows the highest share of negative valence.</a:t>
          </a:r>
        </a:p>
      </dsp:txBody>
      <dsp:txXfrm>
        <a:off x="2234683" y="1412812"/>
        <a:ext cx="1764843" cy="995482"/>
      </dsp:txXfrm>
    </dsp:sp>
    <dsp:sp modelId="{3EC8653C-7039-4713-B986-7600185CC721}">
      <dsp:nvSpPr>
        <dsp:cNvPr id="0" name=""/>
        <dsp:cNvSpPr/>
      </dsp:nvSpPr>
      <dsp:spPr>
        <a:xfrm>
          <a:off x="1541982" y="2849505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A514A-72C8-4742-941B-41E374C183EF}">
      <dsp:nvSpPr>
        <dsp:cNvPr id="0" name=""/>
        <dsp:cNvSpPr/>
      </dsp:nvSpPr>
      <dsp:spPr>
        <a:xfrm>
          <a:off x="1771412" y="3078935"/>
          <a:ext cx="617695" cy="6176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33EB8-BE7B-4CBF-8766-58E91065057F}">
      <dsp:nvSpPr>
        <dsp:cNvPr id="0" name=""/>
        <dsp:cNvSpPr/>
      </dsp:nvSpPr>
      <dsp:spPr>
        <a:xfrm>
          <a:off x="1197838" y="4261380"/>
          <a:ext cx="1764843" cy="99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During presidencies, all three move towards more positive/neutral tone, but Trump remains more negative than Obama and Biden.</a:t>
          </a:r>
        </a:p>
      </dsp:txBody>
      <dsp:txXfrm>
        <a:off x="1197838" y="4261380"/>
        <a:ext cx="1764843" cy="995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3AF34-7178-DA4C-A6A8-551420F900B0}" type="datetimeFigureOut">
              <a:rPr lang="en-IT" smtClean="0"/>
              <a:t>19/11/25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DD84F-3BF1-EC4A-B696-AED97DEF28A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317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DD84F-3BF1-EC4A-B696-AED97DEF28A5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0575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1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6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4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0" r:id="rId6"/>
    <p:sldLayoutId id="2147483705" r:id="rId7"/>
    <p:sldLayoutId id="2147483706" r:id="rId8"/>
    <p:sldLayoutId id="2147483707" r:id="rId9"/>
    <p:sldLayoutId id="2147483709" r:id="rId10"/>
    <p:sldLayoutId id="21474837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80549-funny-united-trump-face-states-donald-chi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fr/illustrations/logo-de-twitter-oiseau-de-twitter-1788039/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913-barak-obama-face-png-imag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freepngimg.com/png/80549-funny-united-trump-face-states-donald-chin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DF9C58-D9A9-BE81-BB97-06923A06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9643"/>
          <a:stretch>
            <a:fillRect/>
          </a:stretch>
        </p:blipFill>
        <p:spPr>
          <a:xfrm>
            <a:off x="-1" y="1961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5CFBF-F163-5226-350E-63DA7B132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>
                <a:solidFill>
                  <a:srgbClr val="FFFFFF"/>
                </a:solidFill>
              </a:rPr>
              <a:t>Emotional Framing in U.S. Presidential Twitter Communication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(2008–2023)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A Transformer-Based Analysis of Obama, Trump, and Biden</a:t>
            </a:r>
            <a:br>
              <a:rPr lang="en-US" sz="2900" dirty="0">
                <a:solidFill>
                  <a:srgbClr val="FFFFFF"/>
                </a:solidFill>
              </a:rPr>
            </a:br>
            <a:endParaRPr lang="en-US" sz="29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11D1A-654E-7C85-BC9D-E808D2A4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6102" y="4482450"/>
            <a:ext cx="4667693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</a:rPr>
              <a:t>Antonella Convertini</a:t>
            </a:r>
          </a:p>
          <a:p>
            <a:pPr algn="r">
              <a:lnSpc>
                <a:spcPct val="100000"/>
              </a:lnSpc>
            </a:pP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Università degli Studi di Milano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Master in Data Science for Economics</a:t>
            </a:r>
          </a:p>
          <a:p>
            <a:pPr algn="r">
              <a:lnSpc>
                <a:spcPct val="100000"/>
              </a:lnSpc>
            </a:pP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Academic Year 2024–2025</a:t>
            </a:r>
            <a:br>
              <a:rPr lang="en-US" sz="1000" dirty="0">
                <a:solidFill>
                  <a:srgbClr val="FFFFFF"/>
                </a:solidFill>
              </a:rPr>
            </a:b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29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rson's reaction&#10;&#10;AI-generated content may be incorrect.">
            <a:extLst>
              <a:ext uri="{FF2B5EF4-FFF2-40B4-BE49-F238E27FC236}">
                <a16:creationId xmlns:a16="http://schemas.microsoft.com/office/drawing/2014/main" id="{D43DBDD1-AE37-15E7-532E-93029B1E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401"/>
          <a:stretch>
            <a:fillRect/>
          </a:stretch>
        </p:blipFill>
        <p:spPr>
          <a:xfrm>
            <a:off x="2688768" y="512954"/>
            <a:ext cx="9503232" cy="2916046"/>
          </a:xfrm>
          <a:prstGeom prst="rect">
            <a:avLst/>
          </a:prstGeom>
        </p:spPr>
      </p:pic>
      <p:pic>
        <p:nvPicPr>
          <p:cNvPr id="5" name="Picture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921F980-8BC9-1FCA-A1C7-4AFD10BE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68" y="3690256"/>
            <a:ext cx="9503232" cy="3167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4CB33-69C0-3FDC-381F-2201F3BBD2FD}"/>
              </a:ext>
            </a:extLst>
          </p:cNvPr>
          <p:cNvSpPr txBox="1"/>
          <p:nvPr/>
        </p:nvSpPr>
        <p:spPr>
          <a:xfrm>
            <a:off x="185057" y="413657"/>
            <a:ext cx="2188029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Immigration and security: Trump shows strong anger and sadness, consistent with hard-line framing.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Rights/justice: Biden displays anger when discussing democracy and voting rights.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Healthcare and economy: Biden uses optimism and gratitude during vaccine rollout and recovery.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Environment: Obama frequently uses fear to frame climate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Trump shows limited emotional engagement with environmental issues.</a:t>
            </a:r>
            <a:endParaRPr lang="en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18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EA3DDC0-81D9-2E0A-D9A6-BC5BC930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" t="-3226" r="12648" b="1"/>
          <a:stretch>
            <a:fillRect/>
          </a:stretch>
        </p:blipFill>
        <p:spPr>
          <a:xfrm>
            <a:off x="0" y="446313"/>
            <a:ext cx="9111342" cy="3135087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F442E15-F2AB-933C-7179-F2FE8820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0886"/>
            <a:ext cx="9111342" cy="3037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98029-D35D-02FB-B219-F8079C486AD3}"/>
              </a:ext>
            </a:extLst>
          </p:cNvPr>
          <p:cNvSpPr txBox="1"/>
          <p:nvPr/>
        </p:nvSpPr>
        <p:spPr>
          <a:xfrm>
            <a:off x="9111342" y="2134850"/>
            <a:ext cx="27105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Anger is concentrated on opponents, especially for Trump and Biden.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Self-referential tweets are dominated by gratitude and pride.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Issue-focused messages mix fear (crises, risks) and optimism (policy plans).</a:t>
            </a:r>
            <a:endParaRPr lang="en-IT" sz="1400" dirty="0"/>
          </a:p>
        </p:txBody>
      </p:sp>
      <p:pic>
        <p:nvPicPr>
          <p:cNvPr id="8" name="Picture 7" descr="A drawing of two men pointing at each other&#10;&#10;AI-generated content may be incorrect.">
            <a:extLst>
              <a:ext uri="{FF2B5EF4-FFF2-40B4-BE49-F238E27FC236}">
                <a16:creationId xmlns:a16="http://schemas.microsoft.com/office/drawing/2014/main" id="{0832199E-3CF1-07B7-D7AD-17166F2B3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78" y="175986"/>
            <a:ext cx="1837870" cy="1837870"/>
          </a:xfrm>
          <a:prstGeom prst="rect">
            <a:avLst/>
          </a:prstGeom>
        </p:spPr>
      </p:pic>
      <p:pic>
        <p:nvPicPr>
          <p:cNvPr id="10" name="Picture 9" descr="A pencil drawing of a person smiling&#10;&#10;AI-generated content may be incorrect.">
            <a:extLst>
              <a:ext uri="{FF2B5EF4-FFF2-40B4-BE49-F238E27FC236}">
                <a16:creationId xmlns:a16="http://schemas.microsoft.com/office/drawing/2014/main" id="{3BC1E3E4-738B-D150-4899-B0A62E9B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299" y="5029765"/>
            <a:ext cx="1652249" cy="16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4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69EA6-38CF-2EB4-187C-5878044D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9200" cy="23774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Emotion rollercoaster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with colorful dots and lines&#10;&#10;AI-generated content may be incorrect.">
            <a:extLst>
              <a:ext uri="{FF2B5EF4-FFF2-40B4-BE49-F238E27FC236}">
                <a16:creationId xmlns:a16="http://schemas.microsoft.com/office/drawing/2014/main" id="{EC949AF4-1ABF-3509-2F80-9E856F7BD7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52" r="-4" b="-4"/>
          <a:stretch>
            <a:fillRect/>
          </a:stretch>
        </p:blipFill>
        <p:spPr>
          <a:xfrm>
            <a:off x="6281058" y="295400"/>
            <a:ext cx="5393066" cy="300977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8B77064C-99F9-1171-402E-F45D31FC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1" r="1" b="1"/>
          <a:stretch>
            <a:fillRect/>
          </a:stretch>
        </p:blipFill>
        <p:spPr>
          <a:xfrm>
            <a:off x="125409" y="3113314"/>
            <a:ext cx="6407539" cy="3376040"/>
          </a:xfrm>
          <a:prstGeom prst="rect">
            <a:avLst/>
          </a:prstGeo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50109BA-C556-137C-3187-308F80BBD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5976" y="3776472"/>
            <a:ext cx="5010912" cy="256946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100" dirty="0"/>
              <a:t>Peaks and troughs related to political events in the United States.</a:t>
            </a:r>
          </a:p>
          <a:p>
            <a:r>
              <a:rPr lang="en-US" sz="1100" dirty="0"/>
              <a:t>Obama: Occasional increases in fear coincide with debates on climate change and mass shootings, where Obama </a:t>
            </a:r>
            <a:r>
              <a:rPr lang="en-US" sz="1100" dirty="0" err="1"/>
              <a:t>emphasised</a:t>
            </a:r>
            <a:r>
              <a:rPr lang="en-US" sz="1100" dirty="0"/>
              <a:t> risk and urgency.</a:t>
            </a:r>
          </a:p>
          <a:p>
            <a:r>
              <a:rPr lang="en-US" sz="1100" dirty="0"/>
              <a:t>Trump: Anger displays large spikes around: 2016 election campaign and early presidency; 2017 travel ban and immigration controversies; 2018 midterm elections and 2020 election and its aftermath.</a:t>
            </a:r>
          </a:p>
          <a:p>
            <a:r>
              <a:rPr lang="en-US" sz="1100" dirty="0"/>
              <a:t>Biden: Negative emotions increase around the 2020 election, the January 6th attack, and the height of the COVID-19 pandemic. Positive emotions, particularly optimism and gratitude, rise during the vaccine rollout and economic recovery announcements in 2021--2022, reflecting an attempt to project competence and hope.</a:t>
            </a:r>
          </a:p>
        </p:txBody>
      </p:sp>
    </p:spTree>
    <p:extLst>
      <p:ext uri="{BB962C8B-B14F-4D97-AF65-F5344CB8AC3E}">
        <p14:creationId xmlns:p14="http://schemas.microsoft.com/office/powerpoint/2010/main" val="214819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69340-DD68-4D7B-435B-DB39280D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3642"/>
            <a:ext cx="6531428" cy="592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FD668-157F-6E34-82D0-39DC74F78402}"/>
              </a:ext>
            </a:extLst>
          </p:cNvPr>
          <p:cNvSpPr txBox="1"/>
          <p:nvPr/>
        </p:nvSpPr>
        <p:spPr>
          <a:xfrm>
            <a:off x="6836228" y="1287643"/>
            <a:ext cx="4778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Tweet: “Employment is up, Taxes are DOWN. Enjoy!”</a:t>
            </a:r>
          </a:p>
          <a:p>
            <a:pPr algn="ctr"/>
            <a:endParaRPr lang="en-GB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Model assigns high probability to joy.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 shows that Employment, up, DOWN, and especially Enjoy strongly raise the joy score;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Function words and punctuation have almost no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Consistent with a celebratory, self-congratulatory frame around economic success.</a:t>
            </a:r>
            <a:endParaRPr lang="en-IT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DD379-76C0-B369-ACD3-7C1CEF348275}"/>
              </a:ext>
            </a:extLst>
          </p:cNvPr>
          <p:cNvSpPr txBox="1"/>
          <p:nvPr/>
        </p:nvSpPr>
        <p:spPr>
          <a:xfrm>
            <a:off x="783771" y="250371"/>
            <a:ext cx="9786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SHAP Explainability and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341CF-6EE3-13D5-C712-FA22D687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85" y="3947355"/>
            <a:ext cx="6727371" cy="559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74EBD-4265-C4EF-6F67-2CD3A91FA90C}"/>
              </a:ext>
            </a:extLst>
          </p:cNvPr>
          <p:cNvSpPr txBox="1"/>
          <p:nvPr/>
        </p:nvSpPr>
        <p:spPr>
          <a:xfrm>
            <a:off x="304800" y="3319329"/>
            <a:ext cx="4376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Mobilisation tweet about the Georgia Senate election.</a:t>
            </a:r>
          </a:p>
          <a:p>
            <a:pPr algn="ctr"/>
            <a:endParaRPr lang="en-GB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Model predicts elevated anger.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 highlights phrases such as Election Day, eyes of the nation, on you as main drivers of anger.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Reflects a morally charged call to action: the election is framed as a high-stakes national moment.</a:t>
            </a:r>
            <a:endParaRPr lang="en-IT" sz="1400" dirty="0"/>
          </a:p>
        </p:txBody>
      </p:sp>
      <p:pic>
        <p:nvPicPr>
          <p:cNvPr id="9" name="Picture 8" descr="A person with white hair smiling&#10;&#10;AI-generated content may be incorrect.">
            <a:extLst>
              <a:ext uri="{FF2B5EF4-FFF2-40B4-BE49-F238E27FC236}">
                <a16:creationId xmlns:a16="http://schemas.microsoft.com/office/drawing/2014/main" id="{E684F680-1FF5-38D7-29DE-07D0D59C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9" y="2511354"/>
            <a:ext cx="1783548" cy="1783548"/>
          </a:xfrm>
          <a:prstGeom prst="rect">
            <a:avLst/>
          </a:prstGeom>
        </p:spPr>
      </p:pic>
      <p:pic>
        <p:nvPicPr>
          <p:cNvPr id="10" name="Picture 9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72131F28-FB1E-A029-EDD9-76004F649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42214" y="782886"/>
            <a:ext cx="1412698" cy="1412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4AD4D-FF1F-D94B-724E-AE5ED5E6B460}"/>
              </a:ext>
            </a:extLst>
          </p:cNvPr>
          <p:cNvSpPr txBox="1"/>
          <p:nvPr/>
        </p:nvSpPr>
        <p:spPr>
          <a:xfrm>
            <a:off x="4484915" y="5038405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Extract attention weights from the final transformer layer.</a:t>
            </a:r>
          </a:p>
          <a:p>
            <a:pPr algn="ctr"/>
            <a:r>
              <a:rPr lang="en-GB" sz="1400" i="1" dirty="0"/>
              <a:t>Emotion classification tokens strongly attend to:</a:t>
            </a:r>
          </a:p>
          <a:p>
            <a:pPr algn="ctr"/>
            <a:r>
              <a:rPr lang="en-GB" sz="1400" i="1" dirty="0"/>
              <a:t>emotionally loaded words (fight, wrong, attacks),</a:t>
            </a:r>
          </a:p>
          <a:p>
            <a:pPr algn="ctr"/>
            <a:r>
              <a:rPr lang="en-GB" sz="1400" i="1" dirty="0"/>
              <a:t>evaluative phrases (keep America safe, eyes of the nation, etc.).</a:t>
            </a:r>
          </a:p>
          <a:p>
            <a:pPr algn="ctr"/>
            <a:r>
              <a:rPr lang="en-GB" sz="1400" i="1" dirty="0"/>
              <a:t>Suggests the model focuses on intuitive emotional triggers rather than artefacts of preprocessing or noise.</a:t>
            </a:r>
          </a:p>
        </p:txBody>
      </p:sp>
    </p:spTree>
    <p:extLst>
      <p:ext uri="{BB962C8B-B14F-4D97-AF65-F5344CB8AC3E}">
        <p14:creationId xmlns:p14="http://schemas.microsoft.com/office/powerpoint/2010/main" val="150873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4C101-C032-5B7E-E11F-DE8BA1EE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Summary of findings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apping Hands">
            <a:extLst>
              <a:ext uri="{FF2B5EF4-FFF2-40B4-BE49-F238E27FC236}">
                <a16:creationId xmlns:a16="http://schemas.microsoft.com/office/drawing/2014/main" id="{82B422F5-59D1-7785-0752-18E7D57C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1824-9247-64AE-6E82-F105A1FA5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/>
              <a:t>Campaign periods are systematically more negative than presidencies for all three actors.</a:t>
            </a:r>
          </a:p>
          <a:p>
            <a:pPr>
              <a:lnSpc>
                <a:spcPct val="100000"/>
              </a:lnSpc>
            </a:pPr>
            <a:r>
              <a:rPr lang="en-GB" sz="1400"/>
              <a:t>Obama relies heavily on gratitude, optimism, and pride, with minimal anger.</a:t>
            </a:r>
          </a:p>
          <a:p>
            <a:pPr>
              <a:lnSpc>
                <a:spcPct val="100000"/>
              </a:lnSpc>
            </a:pPr>
            <a:r>
              <a:rPr lang="en-GB" sz="1400"/>
              <a:t>Trump uses anger far more often, especially on immigration and security and when attacking opponents.</a:t>
            </a:r>
          </a:p>
          <a:p>
            <a:pPr>
              <a:lnSpc>
                <a:spcPct val="100000"/>
              </a:lnSpc>
            </a:pPr>
            <a:r>
              <a:rPr lang="en-GB" sz="1400"/>
              <a:t>Biden combines gratitude and optimism with notable sadness (COVID-19 context) and anger when condemning threats to democracy.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/>
          </a:p>
          <a:p>
            <a:pPr marL="0" indent="0">
              <a:lnSpc>
                <a:spcPct val="100000"/>
              </a:lnSpc>
              <a:buNone/>
            </a:pPr>
            <a:r>
              <a:rPr lang="en-GB" sz="1400"/>
              <a:t>Topic/target heatmaps show:</a:t>
            </a:r>
          </a:p>
          <a:p>
            <a:pPr>
              <a:lnSpc>
                <a:spcPct val="100000"/>
              </a:lnSpc>
            </a:pPr>
            <a:r>
              <a:rPr lang="en-GB" sz="1400"/>
              <a:t>fear tied to environmental risks and crises,</a:t>
            </a:r>
          </a:p>
          <a:p>
            <a:pPr>
              <a:lnSpc>
                <a:spcPct val="100000"/>
              </a:lnSpc>
            </a:pPr>
            <a:r>
              <a:rPr lang="en-GB" sz="1400"/>
              <a:t>anger to opponents and contested issues,</a:t>
            </a:r>
          </a:p>
          <a:p>
            <a:pPr>
              <a:lnSpc>
                <a:spcPct val="100000"/>
              </a:lnSpc>
            </a:pPr>
            <a:r>
              <a:rPr lang="en-GB" sz="1400"/>
              <a:t>gratitude to self-referential or supporter-directed messages.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/>
          </a:p>
          <a:p>
            <a:pPr marL="0" indent="0">
              <a:lnSpc>
                <a:spcPct val="100000"/>
              </a:lnSpc>
              <a:buNone/>
            </a:pPr>
            <a:r>
              <a:rPr lang="en-GB" sz="1400"/>
              <a:t>Temporal trends track major events: anger spikes around elections and crises; positive emotions rise during phases of recovery and policy success.</a:t>
            </a:r>
          </a:p>
          <a:p>
            <a:pPr marL="0" indent="0">
              <a:lnSpc>
                <a:spcPct val="100000"/>
              </a:lnSpc>
              <a:buNone/>
            </a:pPr>
            <a:endParaRPr lang="en-IT" sz="1400"/>
          </a:p>
        </p:txBody>
      </p:sp>
    </p:spTree>
    <p:extLst>
      <p:ext uri="{BB962C8B-B14F-4D97-AF65-F5344CB8AC3E}">
        <p14:creationId xmlns:p14="http://schemas.microsoft.com/office/powerpoint/2010/main" val="312950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EB04C-4AD3-68DD-1D99-2EADD30C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Limitations and looking at the future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id="{5A4BAEEC-6D2F-30F1-8FAC-F43D64016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976160"/>
            <a:ext cx="4454725" cy="445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E5E93-FA0D-90D4-6498-3643CDBA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248" y="2578608"/>
            <a:ext cx="6263640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Single platform: only Twitter is analysed; future work should include speeches, press conferences and other social media.</a:t>
            </a:r>
          </a:p>
          <a:p>
            <a:pPr>
              <a:lnSpc>
                <a:spcPct val="100000"/>
              </a:lnSpc>
            </a:pPr>
            <a:r>
              <a:rPr lang="en-GB" dirty="0"/>
              <a:t>Model bias / domain shift: </a:t>
            </a:r>
            <a:r>
              <a:rPr lang="en-GB" dirty="0" err="1"/>
              <a:t>GoEmotions</a:t>
            </a:r>
            <a:r>
              <a:rPr lang="en-GB" dirty="0"/>
              <a:t> is trained on Reddit comments, not presidential language;</a:t>
            </a:r>
          </a:p>
          <a:p>
            <a:pPr>
              <a:lnSpc>
                <a:spcPct val="100000"/>
              </a:lnSpc>
            </a:pPr>
            <a:r>
              <a:rPr lang="en-GB" dirty="0"/>
              <a:t>Causal inference: current analysis is descriptive; link emotional patterns to approval, polling and media coverage to study impact.</a:t>
            </a:r>
          </a:p>
          <a:p>
            <a:pPr>
              <a:lnSpc>
                <a:spcPct val="100000"/>
              </a:lnSpc>
            </a:pPr>
            <a:r>
              <a:rPr lang="en-GB" dirty="0"/>
              <a:t>Cross-national comparison: apply the pipeline to other leaders (e.g. Italian prime ministers Meloni, Conte, Draghi) to compare emotional strategies across systems.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4827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2648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6C258-C55D-D42A-85F7-683CEED8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5376672"/>
          </a:xfrm>
        </p:spPr>
        <p:txBody>
          <a:bodyPr>
            <a:normAutofit/>
          </a:bodyPr>
          <a:lstStyle/>
          <a:p>
            <a:pPr algn="ctr"/>
            <a:b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36E93A9-4FFC-C06B-29F2-DC57215B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042416"/>
            <a:ext cx="5010912" cy="53126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Emotion is a strategic resource in presidential communication.</a:t>
            </a:r>
          </a:p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Transformer models + </a:t>
            </a:r>
            <a:r>
              <a:rPr lang="en-GB" err="1"/>
              <a:t>GoEmotions</a:t>
            </a:r>
            <a:r>
              <a:rPr lang="en-GB"/>
              <a:t> enable systematic analysis of emotional framing.</a:t>
            </a:r>
          </a:p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Different presidents construct distinct emotional narratives:</a:t>
            </a:r>
          </a:p>
          <a:p>
            <a:pPr lvl="1">
              <a:lnSpc>
                <a:spcPct val="100000"/>
              </a:lnSpc>
            </a:pPr>
            <a:r>
              <a:rPr lang="en-GB"/>
              <a:t>Obama: hopeful mobilisation.</a:t>
            </a:r>
          </a:p>
          <a:p>
            <a:pPr lvl="1">
              <a:lnSpc>
                <a:spcPct val="100000"/>
              </a:lnSpc>
            </a:pPr>
            <a:r>
              <a:rPr lang="en-GB"/>
              <a:t>Trump: angry populism.</a:t>
            </a:r>
          </a:p>
          <a:p>
            <a:pPr lvl="1">
              <a:lnSpc>
                <a:spcPct val="100000"/>
              </a:lnSpc>
            </a:pPr>
            <a:r>
              <a:rPr lang="en-GB"/>
              <a:t>Biden: mixture of mourning and recovery.</a:t>
            </a:r>
          </a:p>
          <a:p>
            <a:pPr lvl="1"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r>
              <a:rPr lang="en-GB"/>
              <a:t>The pipeline is reusable for studying emotional framing in other actors, languages, and media.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327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line art of men in suits&#10;&#10;AI-generated content may be incorrect.">
            <a:extLst>
              <a:ext uri="{FF2B5EF4-FFF2-40B4-BE49-F238E27FC236}">
                <a16:creationId xmlns:a16="http://schemas.microsoft.com/office/drawing/2014/main" id="{197CCBE0-0CE1-D4DB-4943-B345E8B0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2396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B1F6F3-259F-9DE6-8D47-72ACE52D4E1A}"/>
              </a:ext>
            </a:extLst>
          </p:cNvPr>
          <p:cNvSpPr txBox="1"/>
          <p:nvPr/>
        </p:nvSpPr>
        <p:spPr>
          <a:xfrm>
            <a:off x="521208" y="3538728"/>
            <a:ext cx="3200400" cy="2816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C1CF0-DAE2-548B-4A17-FE75774EA0FD}"/>
              </a:ext>
            </a:extLst>
          </p:cNvPr>
          <p:cNvSpPr/>
          <p:nvPr/>
        </p:nvSpPr>
        <p:spPr>
          <a:xfrm>
            <a:off x="1573119" y="3538728"/>
            <a:ext cx="9042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99233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E3DE1-FA2A-AF8A-24FA-B8ABAD32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672584" cy="17830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Study Emotions in Presidential Communication?</a:t>
            </a:r>
            <a:endParaRPr lang="en-IT" sz="3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9AF1ED-B4DF-4FC4-0966-1A758E6CA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582" y="611650"/>
            <a:ext cx="58338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9" name="Graphic 28" descr="Chat Solid">
            <a:extLst>
              <a:ext uri="{FF2B5EF4-FFF2-40B4-BE49-F238E27FC236}">
                <a16:creationId xmlns:a16="http://schemas.microsoft.com/office/drawing/2014/main" id="{53F73DC4-E0F1-62FF-36E0-D23AABBD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7" y="3152503"/>
            <a:ext cx="3193501" cy="3193501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9C78060-0FD2-ABF4-AFBD-ADEACDAB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3016" y="1033272"/>
            <a:ext cx="5833872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/>
              <a:t>Emotions shape how citizens: interpret events, evaluate leaders, decide whether to participate in politics.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Political elites deploy emotions strategically:</a:t>
            </a:r>
          </a:p>
          <a:p>
            <a:r>
              <a:rPr lang="en-GB"/>
              <a:t>Anger → mobilisation, polarisation.</a:t>
            </a:r>
          </a:p>
          <a:p>
            <a:r>
              <a:rPr lang="en-GB"/>
              <a:t>Fear → support for security policies.</a:t>
            </a:r>
          </a:p>
          <a:p>
            <a:r>
              <a:rPr lang="en-GB"/>
              <a:t>Hope / optimism / pride → competence and national unity.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Twitter gives presidents a direct, largely unfiltered channel to millions of followers.</a:t>
            </a:r>
            <a:endParaRPr lang="en-IT"/>
          </a:p>
        </p:txBody>
      </p:sp>
      <p:pic>
        <p:nvPicPr>
          <p:cNvPr id="6" name="Picture 5" descr="A blue bird with its wings spread out&#10;&#10;AI-generated content may be incorrect.">
            <a:extLst>
              <a:ext uri="{FF2B5EF4-FFF2-40B4-BE49-F238E27FC236}">
                <a16:creationId xmlns:a16="http://schemas.microsoft.com/office/drawing/2014/main" id="{DC599A73-AA64-B7D2-A8FC-FA2D97496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5077" y="3468004"/>
            <a:ext cx="3188885" cy="25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2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264EA-A671-C1EE-58BA-A69FC195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Presidents and the Twitter Environment</a:t>
            </a:r>
            <a:endParaRPr lang="en-IT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511C3-750B-AA87-AE51-0FA2069EA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448B855-789A-5B44-CFAC-FCF674BEE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20979"/>
              </p:ext>
            </p:extLst>
          </p:nvPr>
        </p:nvGraphicFramePr>
        <p:xfrm>
          <a:off x="4187952" y="978408"/>
          <a:ext cx="7488936" cy="5239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erson smiling with a black background&#10;&#10;AI-generated content may be incorrect.">
            <a:extLst>
              <a:ext uri="{FF2B5EF4-FFF2-40B4-BE49-F238E27FC236}">
                <a16:creationId xmlns:a16="http://schemas.microsoft.com/office/drawing/2014/main" id="{3D0482F6-C830-5F7D-2DA9-C1894416D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81535" y="2279736"/>
            <a:ext cx="1514465" cy="1440493"/>
          </a:xfrm>
          <a:prstGeom prst="rect">
            <a:avLst/>
          </a:prstGeom>
        </p:spPr>
      </p:pic>
      <p:pic>
        <p:nvPicPr>
          <p:cNvPr id="9" name="Picture 8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63506745-E3AF-1D3E-2D48-B5584BAB4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80711" y="2386227"/>
            <a:ext cx="1160162" cy="1160162"/>
          </a:xfrm>
          <a:prstGeom prst="rect">
            <a:avLst/>
          </a:prstGeom>
        </p:spPr>
      </p:pic>
      <p:pic>
        <p:nvPicPr>
          <p:cNvPr id="34" name="Picture 33" descr="A person with white hair smiling&#10;&#10;AI-generated content may be incorrect.">
            <a:extLst>
              <a:ext uri="{FF2B5EF4-FFF2-40B4-BE49-F238E27FC236}">
                <a16:creationId xmlns:a16="http://schemas.microsoft.com/office/drawing/2014/main" id="{2ADF346C-6BC0-6C5D-4532-F104BBE6CB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3922" y="2074534"/>
            <a:ext cx="1783548" cy="17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8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FDB9-80AB-7468-257F-CEE23B1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Let’s ask ourselves a few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D52F-C527-EF94-BC69-9A95E1D92A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1" dirty="0"/>
              <a:t>How do different U.S. presidents strategically employ emotional framing on Twitter, and how does this vary across actors, topics, time periods, and political contexts?</a:t>
            </a:r>
            <a:endParaRPr lang="en-US" i="1" dirty="0"/>
          </a:p>
          <a:p>
            <a:endParaRPr lang="en-IT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33AFDFE-10BD-77C5-042D-E730E9C14CE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15910342"/>
              </p:ext>
            </p:extLst>
          </p:nvPr>
        </p:nvGraphicFramePr>
        <p:xfrm>
          <a:off x="6519672" y="3035808"/>
          <a:ext cx="5166360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831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BAA160-18A6-38AE-4699-2AD01EF5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E107A-1F3E-925D-FEB4-C669E069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i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How to answer?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4A90BF2E-45FE-349C-2042-279AEC81F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213280"/>
              </p:ext>
            </p:extLst>
          </p:nvPr>
        </p:nvGraphicFramePr>
        <p:xfrm>
          <a:off x="520700" y="1729946"/>
          <a:ext cx="11156950" cy="4615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24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99925-5224-61BB-323A-519327F8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Balanced Dataset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group of men in suits looking at their phones&#10;&#10;AI-generated content may be incorrect.">
            <a:extLst>
              <a:ext uri="{FF2B5EF4-FFF2-40B4-BE49-F238E27FC236}">
                <a16:creationId xmlns:a16="http://schemas.microsoft.com/office/drawing/2014/main" id="{D6B4B42E-E950-BF8A-98AB-B7E8D8D47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407" y="2516605"/>
            <a:ext cx="5416319" cy="3615392"/>
          </a:xfrm>
          <a:prstGeom prst="rect">
            <a:avLst/>
          </a:prstGeom>
        </p:spPr>
      </p:pic>
      <p:pic>
        <p:nvPicPr>
          <p:cNvPr id="5" name="Content Placeholder 4" descr="A close-up of a number&#10;&#10;AI-generated content may be incorrect.">
            <a:extLst>
              <a:ext uri="{FF2B5EF4-FFF2-40B4-BE49-F238E27FC236}">
                <a16:creationId xmlns:a16="http://schemas.microsoft.com/office/drawing/2014/main" id="{1E17D953-BC7C-60BC-EDD0-EEBB4DD9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62" r="1" b="5822"/>
          <a:stretch>
            <a:fillRect/>
          </a:stretch>
        </p:blipFill>
        <p:spPr>
          <a:xfrm>
            <a:off x="6176831" y="3477278"/>
            <a:ext cx="5515396" cy="1694231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8D653-33CB-9688-8DC7-6CCCB66C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07" y="1375954"/>
            <a:ext cx="3053176" cy="13465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Problem Formulation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DFE4787-ED47-B21F-2770-F9A7203C5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4672"/>
          <a:stretch>
            <a:fillRect/>
          </a:stretch>
        </p:blipFill>
        <p:spPr>
          <a:xfrm>
            <a:off x="517868" y="1887047"/>
            <a:ext cx="7755565" cy="3720522"/>
          </a:xfrm>
          <a:prstGeom prst="rect">
            <a:avLst/>
          </a:prstGeom>
        </p:spPr>
      </p:pic>
      <p:pic>
        <p:nvPicPr>
          <p:cNvPr id="10" name="Picture 9" descr="A text on a page&#10;&#10;AI-generated content may be incorrect.">
            <a:extLst>
              <a:ext uri="{FF2B5EF4-FFF2-40B4-BE49-F238E27FC236}">
                <a16:creationId xmlns:a16="http://schemas.microsoft.com/office/drawing/2014/main" id="{E5FA35E0-4BCC-8964-8211-6400D311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8" y="1136942"/>
            <a:ext cx="8194365" cy="51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8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0CB6B-E9C7-D42A-0097-ABA0E3D6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2328C1FD-5BD1-561A-4CCD-2F1BB6D8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2429623"/>
            <a:ext cx="6385995" cy="3916313"/>
          </a:xfrm>
          <a:prstGeom prst="rect">
            <a:avLst/>
          </a:prstGeom>
        </p:spPr>
      </p:pic>
      <p:graphicFrame>
        <p:nvGraphicFramePr>
          <p:cNvPr id="18" name="Content Placeholder 8">
            <a:extLst>
              <a:ext uri="{FF2B5EF4-FFF2-40B4-BE49-F238E27FC236}">
                <a16:creationId xmlns:a16="http://schemas.microsoft.com/office/drawing/2014/main" id="{22743716-8559-B1CD-87E4-468570F77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59320"/>
              </p:ext>
            </p:extLst>
          </p:nvPr>
        </p:nvGraphicFramePr>
        <p:xfrm>
          <a:off x="7507224" y="1088136"/>
          <a:ext cx="416052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426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6B14-E735-310E-C15D-24B601F9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Let’s dig a little bit</a:t>
            </a:r>
          </a:p>
        </p:txBody>
      </p:sp>
      <p:pic>
        <p:nvPicPr>
          <p:cNvPr id="5" name="Content Placeholder 4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450AC2AB-6DD5-44EB-6FE6-60A1C58F1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771" y="1698171"/>
            <a:ext cx="8186058" cy="4647067"/>
          </a:xfrm>
        </p:spPr>
      </p:pic>
    </p:spTree>
    <p:extLst>
      <p:ext uri="{BB962C8B-B14F-4D97-AF65-F5344CB8AC3E}">
        <p14:creationId xmlns:p14="http://schemas.microsoft.com/office/powerpoint/2010/main" val="111964757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1243</Words>
  <Application>Microsoft Macintosh PowerPoint</Application>
  <PresentationFormat>Widescreen</PresentationFormat>
  <Paragraphs>113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Bierstadt</vt:lpstr>
      <vt:lpstr>GestaltVTI</vt:lpstr>
      <vt:lpstr>Emotional Framing in U.S. Presidential Twitter Communication (2008–2023) A Transformer-Based Analysis of Obama, Trump, and Biden </vt:lpstr>
      <vt:lpstr>Why Study Emotions in Presidential Communication?</vt:lpstr>
      <vt:lpstr>Presidents and the Twitter Environment</vt:lpstr>
      <vt:lpstr>Let’s ask ourselves a few question</vt:lpstr>
      <vt:lpstr>How to answer?</vt:lpstr>
      <vt:lpstr>Balanced Dataset</vt:lpstr>
      <vt:lpstr>Problem Formulation</vt:lpstr>
      <vt:lpstr>Valence</vt:lpstr>
      <vt:lpstr>Let’s dig a little bit</vt:lpstr>
      <vt:lpstr>PowerPoint Presentation</vt:lpstr>
      <vt:lpstr>PowerPoint Presentation</vt:lpstr>
      <vt:lpstr>Emotion rollercoaster </vt:lpstr>
      <vt:lpstr>PowerPoint Presentation</vt:lpstr>
      <vt:lpstr>Summary of findings</vt:lpstr>
      <vt:lpstr>Limitations and looking at the future</vt:lpstr>
      <vt:lpstr>   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Antonella Convertini</dc:creator>
  <cp:lastModifiedBy>Antonella Convertini</cp:lastModifiedBy>
  <cp:revision>2</cp:revision>
  <dcterms:created xsi:type="dcterms:W3CDTF">2025-11-16T22:06:40Z</dcterms:created>
  <dcterms:modified xsi:type="dcterms:W3CDTF">2025-11-19T22:50:40Z</dcterms:modified>
</cp:coreProperties>
</file>